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6"/>
  </p:notesMasterIdLst>
  <p:sldIdLst>
    <p:sldId id="256" r:id="rId2"/>
    <p:sldId id="285" r:id="rId3"/>
    <p:sldId id="286" r:id="rId4"/>
    <p:sldId id="292" r:id="rId5"/>
    <p:sldId id="293" r:id="rId6"/>
    <p:sldId id="295" r:id="rId7"/>
    <p:sldId id="296" r:id="rId8"/>
    <p:sldId id="294" r:id="rId9"/>
    <p:sldId id="287" r:id="rId10"/>
    <p:sldId id="288" r:id="rId11"/>
    <p:sldId id="290" r:id="rId12"/>
    <p:sldId id="289" r:id="rId13"/>
    <p:sldId id="298" r:id="rId14"/>
    <p:sldId id="291" r:id="rId15"/>
  </p:sldIdLst>
  <p:sldSz cx="12192000" cy="6858000"/>
  <p:notesSz cx="6884988"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7819" autoAdjust="0"/>
  </p:normalViewPr>
  <p:slideViewPr>
    <p:cSldViewPr snapToGrid="0">
      <p:cViewPr varScale="1">
        <p:scale>
          <a:sx n="46" d="100"/>
          <a:sy n="46" d="100"/>
        </p:scale>
        <p:origin x="1444" y="32"/>
      </p:cViewPr>
      <p:guideLst/>
    </p:cSldViewPr>
  </p:slideViewPr>
  <p:notesTextViewPr>
    <p:cViewPr>
      <p:scale>
        <a:sx n="1" d="1"/>
        <a:sy n="1" d="1"/>
      </p:scale>
      <p:origin x="0" y="0"/>
    </p:cViewPr>
  </p:notesTextViewPr>
  <p:notesViewPr>
    <p:cSldViewPr snapToGrid="0">
      <p:cViewPr varScale="1">
        <p:scale>
          <a:sx n="51" d="100"/>
          <a:sy n="51" d="100"/>
        </p:scale>
        <p:origin x="2692"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0C742C-062F-4F30-AB7B-4B06A873AB38}"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B35B1BB1-0F42-4831-959E-8EAE91BAB4D2}">
      <dgm:prSet/>
      <dgm:spPr/>
      <dgm:t>
        <a:bodyPr/>
        <a:lstStyle/>
        <a:p>
          <a:r>
            <a:rPr lang="en-AU"/>
            <a:t>Somali</a:t>
          </a:r>
          <a:endParaRPr lang="en-US"/>
        </a:p>
      </dgm:t>
    </dgm:pt>
    <dgm:pt modelId="{C39DEAB3-95FB-444A-BBFF-8ABA79FC4EC4}" type="parTrans" cxnId="{E184CB4E-18F7-416F-826C-4E3DE9F8F835}">
      <dgm:prSet/>
      <dgm:spPr/>
      <dgm:t>
        <a:bodyPr/>
        <a:lstStyle/>
        <a:p>
          <a:endParaRPr lang="en-US"/>
        </a:p>
      </dgm:t>
    </dgm:pt>
    <dgm:pt modelId="{956B07F7-9F27-4BA5-87E3-FFF3E1EAAF3D}" type="sibTrans" cxnId="{E184CB4E-18F7-416F-826C-4E3DE9F8F835}">
      <dgm:prSet/>
      <dgm:spPr/>
      <dgm:t>
        <a:bodyPr/>
        <a:lstStyle/>
        <a:p>
          <a:endParaRPr lang="en-US"/>
        </a:p>
      </dgm:t>
    </dgm:pt>
    <dgm:pt modelId="{90FE1908-0B76-464F-9119-A664B6AAADEC}">
      <dgm:prSet/>
      <dgm:spPr/>
      <dgm:t>
        <a:bodyPr/>
        <a:lstStyle/>
        <a:p>
          <a:r>
            <a:rPr lang="en-AU"/>
            <a:t>Mandarin</a:t>
          </a:r>
          <a:endParaRPr lang="en-US"/>
        </a:p>
      </dgm:t>
    </dgm:pt>
    <dgm:pt modelId="{C204B052-6E4E-423B-BC81-2054F203F81E}" type="parTrans" cxnId="{1BFF18E9-9921-4BCB-A1BB-63786C1574AF}">
      <dgm:prSet/>
      <dgm:spPr/>
      <dgm:t>
        <a:bodyPr/>
        <a:lstStyle/>
        <a:p>
          <a:endParaRPr lang="en-US"/>
        </a:p>
      </dgm:t>
    </dgm:pt>
    <dgm:pt modelId="{D8087697-4E22-4DC3-A433-57E51D7CF803}" type="sibTrans" cxnId="{1BFF18E9-9921-4BCB-A1BB-63786C1574AF}">
      <dgm:prSet/>
      <dgm:spPr/>
      <dgm:t>
        <a:bodyPr/>
        <a:lstStyle/>
        <a:p>
          <a:endParaRPr lang="en-US"/>
        </a:p>
      </dgm:t>
    </dgm:pt>
    <dgm:pt modelId="{52EEFA42-A84A-49EB-882D-9EFC4F2A7F51}">
      <dgm:prSet/>
      <dgm:spPr/>
      <dgm:t>
        <a:bodyPr/>
        <a:lstStyle/>
        <a:p>
          <a:r>
            <a:rPr lang="en-AU"/>
            <a:t>Hakha-Chin</a:t>
          </a:r>
          <a:endParaRPr lang="en-US"/>
        </a:p>
      </dgm:t>
    </dgm:pt>
    <dgm:pt modelId="{5EA69DE8-BB46-4741-84D9-E776539BEE9D}" type="parTrans" cxnId="{2C706508-BCA9-4DFB-B178-324963D74B8A}">
      <dgm:prSet/>
      <dgm:spPr/>
      <dgm:t>
        <a:bodyPr/>
        <a:lstStyle/>
        <a:p>
          <a:endParaRPr lang="en-US"/>
        </a:p>
      </dgm:t>
    </dgm:pt>
    <dgm:pt modelId="{FC5F7E16-F2A6-4205-839C-56CB5AACE801}" type="sibTrans" cxnId="{2C706508-BCA9-4DFB-B178-324963D74B8A}">
      <dgm:prSet/>
      <dgm:spPr/>
      <dgm:t>
        <a:bodyPr/>
        <a:lstStyle/>
        <a:p>
          <a:endParaRPr lang="en-US"/>
        </a:p>
      </dgm:t>
    </dgm:pt>
    <dgm:pt modelId="{84324BD3-B197-42C6-8DAA-1E076A54863A}">
      <dgm:prSet/>
      <dgm:spPr/>
      <dgm:t>
        <a:bodyPr/>
        <a:lstStyle/>
        <a:p>
          <a:r>
            <a:rPr lang="en-AU"/>
            <a:t>Tongan</a:t>
          </a:r>
          <a:endParaRPr lang="en-US"/>
        </a:p>
      </dgm:t>
    </dgm:pt>
    <dgm:pt modelId="{18579DF9-6DE1-49DB-815F-596090FA2E73}" type="parTrans" cxnId="{31B0DBB4-5972-4275-88E8-9EC25B72EB0C}">
      <dgm:prSet/>
      <dgm:spPr/>
      <dgm:t>
        <a:bodyPr/>
        <a:lstStyle/>
        <a:p>
          <a:endParaRPr lang="en-US"/>
        </a:p>
      </dgm:t>
    </dgm:pt>
    <dgm:pt modelId="{554EE46A-ABE7-4FDD-B763-A9771B71446C}" type="sibTrans" cxnId="{31B0DBB4-5972-4275-88E8-9EC25B72EB0C}">
      <dgm:prSet/>
      <dgm:spPr/>
      <dgm:t>
        <a:bodyPr/>
        <a:lstStyle/>
        <a:p>
          <a:endParaRPr lang="en-US"/>
        </a:p>
      </dgm:t>
    </dgm:pt>
    <dgm:pt modelId="{DACC760D-488D-4732-902B-BC20B37E6F4A}">
      <dgm:prSet/>
      <dgm:spPr/>
      <dgm:t>
        <a:bodyPr/>
        <a:lstStyle/>
        <a:p>
          <a:r>
            <a:rPr lang="en-AU"/>
            <a:t>Oromo</a:t>
          </a:r>
          <a:endParaRPr lang="en-US"/>
        </a:p>
      </dgm:t>
    </dgm:pt>
    <dgm:pt modelId="{7C3FBCAE-9D04-423B-9EE6-CE559385CEAB}" type="parTrans" cxnId="{9E40B2B8-CBCC-49CD-A578-1BB9701D9688}">
      <dgm:prSet/>
      <dgm:spPr/>
      <dgm:t>
        <a:bodyPr/>
        <a:lstStyle/>
        <a:p>
          <a:endParaRPr lang="en-US"/>
        </a:p>
      </dgm:t>
    </dgm:pt>
    <dgm:pt modelId="{1B766A66-B2C7-4D3A-A9C3-3DD237A8C3BD}" type="sibTrans" cxnId="{9E40B2B8-CBCC-49CD-A578-1BB9701D9688}">
      <dgm:prSet/>
      <dgm:spPr/>
      <dgm:t>
        <a:bodyPr/>
        <a:lstStyle/>
        <a:p>
          <a:endParaRPr lang="en-US"/>
        </a:p>
      </dgm:t>
    </dgm:pt>
    <dgm:pt modelId="{C9951E65-0ADB-47AD-8D23-A335D11AB3FF}">
      <dgm:prSet/>
      <dgm:spPr/>
      <dgm:t>
        <a:bodyPr/>
        <a:lstStyle/>
        <a:p>
          <a:r>
            <a:rPr lang="en-AU"/>
            <a:t>Korean</a:t>
          </a:r>
          <a:endParaRPr lang="en-US"/>
        </a:p>
      </dgm:t>
    </dgm:pt>
    <dgm:pt modelId="{BC8F1AD8-9971-4B6C-AA2B-9D431F05A7E4}" type="parTrans" cxnId="{C0DBAA74-BE73-44C7-8D37-F0CC1DD7E7CD}">
      <dgm:prSet/>
      <dgm:spPr/>
      <dgm:t>
        <a:bodyPr/>
        <a:lstStyle/>
        <a:p>
          <a:endParaRPr lang="en-US"/>
        </a:p>
      </dgm:t>
    </dgm:pt>
    <dgm:pt modelId="{A6678DEB-959A-4B42-8530-9F051DD8EDF4}" type="sibTrans" cxnId="{C0DBAA74-BE73-44C7-8D37-F0CC1DD7E7CD}">
      <dgm:prSet/>
      <dgm:spPr/>
      <dgm:t>
        <a:bodyPr/>
        <a:lstStyle/>
        <a:p>
          <a:endParaRPr lang="en-US"/>
        </a:p>
      </dgm:t>
    </dgm:pt>
    <dgm:pt modelId="{E85E779E-23AB-4E65-B1B1-5A89647FE392}" type="pres">
      <dgm:prSet presAssocID="{E00C742C-062F-4F30-AB7B-4B06A873AB38}" presName="linear" presStyleCnt="0">
        <dgm:presLayoutVars>
          <dgm:animLvl val="lvl"/>
          <dgm:resizeHandles val="exact"/>
        </dgm:presLayoutVars>
      </dgm:prSet>
      <dgm:spPr/>
    </dgm:pt>
    <dgm:pt modelId="{BDF0D460-73F2-4CD4-A649-463AA294D320}" type="pres">
      <dgm:prSet presAssocID="{B35B1BB1-0F42-4831-959E-8EAE91BAB4D2}" presName="parentText" presStyleLbl="node1" presStyleIdx="0" presStyleCnt="6">
        <dgm:presLayoutVars>
          <dgm:chMax val="0"/>
          <dgm:bulletEnabled val="1"/>
        </dgm:presLayoutVars>
      </dgm:prSet>
      <dgm:spPr/>
    </dgm:pt>
    <dgm:pt modelId="{00058D0A-1B1B-42C4-9D95-AC89F8BC9DC8}" type="pres">
      <dgm:prSet presAssocID="{956B07F7-9F27-4BA5-87E3-FFF3E1EAAF3D}" presName="spacer" presStyleCnt="0"/>
      <dgm:spPr/>
    </dgm:pt>
    <dgm:pt modelId="{31861797-6F40-4CF7-9D54-8ACD020B4728}" type="pres">
      <dgm:prSet presAssocID="{90FE1908-0B76-464F-9119-A664B6AAADEC}" presName="parentText" presStyleLbl="node1" presStyleIdx="1" presStyleCnt="6">
        <dgm:presLayoutVars>
          <dgm:chMax val="0"/>
          <dgm:bulletEnabled val="1"/>
        </dgm:presLayoutVars>
      </dgm:prSet>
      <dgm:spPr/>
    </dgm:pt>
    <dgm:pt modelId="{D01B782D-B640-4F48-8099-04099F3CC407}" type="pres">
      <dgm:prSet presAssocID="{D8087697-4E22-4DC3-A433-57E51D7CF803}" presName="spacer" presStyleCnt="0"/>
      <dgm:spPr/>
    </dgm:pt>
    <dgm:pt modelId="{4BD7E57D-0EE3-4B5E-852D-C00C8F145F45}" type="pres">
      <dgm:prSet presAssocID="{52EEFA42-A84A-49EB-882D-9EFC4F2A7F51}" presName="parentText" presStyleLbl="node1" presStyleIdx="2" presStyleCnt="6">
        <dgm:presLayoutVars>
          <dgm:chMax val="0"/>
          <dgm:bulletEnabled val="1"/>
        </dgm:presLayoutVars>
      </dgm:prSet>
      <dgm:spPr/>
    </dgm:pt>
    <dgm:pt modelId="{B6EC4616-3D03-498E-BB5B-85D791CEF0A6}" type="pres">
      <dgm:prSet presAssocID="{FC5F7E16-F2A6-4205-839C-56CB5AACE801}" presName="spacer" presStyleCnt="0"/>
      <dgm:spPr/>
    </dgm:pt>
    <dgm:pt modelId="{ED296940-0508-48C8-934D-025F1F250565}" type="pres">
      <dgm:prSet presAssocID="{84324BD3-B197-42C6-8DAA-1E076A54863A}" presName="parentText" presStyleLbl="node1" presStyleIdx="3" presStyleCnt="6">
        <dgm:presLayoutVars>
          <dgm:chMax val="0"/>
          <dgm:bulletEnabled val="1"/>
        </dgm:presLayoutVars>
      </dgm:prSet>
      <dgm:spPr/>
    </dgm:pt>
    <dgm:pt modelId="{C5F619D4-958B-4E5F-B954-D1825DAC0F08}" type="pres">
      <dgm:prSet presAssocID="{554EE46A-ABE7-4FDD-B763-A9771B71446C}" presName="spacer" presStyleCnt="0"/>
      <dgm:spPr/>
    </dgm:pt>
    <dgm:pt modelId="{A89BE642-EB5F-4E42-BE4E-1D117FEBED83}" type="pres">
      <dgm:prSet presAssocID="{DACC760D-488D-4732-902B-BC20B37E6F4A}" presName="parentText" presStyleLbl="node1" presStyleIdx="4" presStyleCnt="6">
        <dgm:presLayoutVars>
          <dgm:chMax val="0"/>
          <dgm:bulletEnabled val="1"/>
        </dgm:presLayoutVars>
      </dgm:prSet>
      <dgm:spPr/>
    </dgm:pt>
    <dgm:pt modelId="{CD328790-C6D3-4144-B507-77877A918712}" type="pres">
      <dgm:prSet presAssocID="{1B766A66-B2C7-4D3A-A9C3-3DD237A8C3BD}" presName="spacer" presStyleCnt="0"/>
      <dgm:spPr/>
    </dgm:pt>
    <dgm:pt modelId="{D8ACB1D0-1705-4BBD-8D57-3B3AE6034CEE}" type="pres">
      <dgm:prSet presAssocID="{C9951E65-0ADB-47AD-8D23-A335D11AB3FF}" presName="parentText" presStyleLbl="node1" presStyleIdx="5" presStyleCnt="6">
        <dgm:presLayoutVars>
          <dgm:chMax val="0"/>
          <dgm:bulletEnabled val="1"/>
        </dgm:presLayoutVars>
      </dgm:prSet>
      <dgm:spPr/>
    </dgm:pt>
  </dgm:ptLst>
  <dgm:cxnLst>
    <dgm:cxn modelId="{647D5200-6D63-48FE-8844-81CC1D5B553D}" type="presOf" srcId="{B35B1BB1-0F42-4831-959E-8EAE91BAB4D2}" destId="{BDF0D460-73F2-4CD4-A649-463AA294D320}" srcOrd="0" destOrd="0" presId="urn:microsoft.com/office/officeart/2005/8/layout/vList2"/>
    <dgm:cxn modelId="{86884103-9999-49E9-B328-7F9C657BDB4A}" type="presOf" srcId="{52EEFA42-A84A-49EB-882D-9EFC4F2A7F51}" destId="{4BD7E57D-0EE3-4B5E-852D-C00C8F145F45}" srcOrd="0" destOrd="0" presId="urn:microsoft.com/office/officeart/2005/8/layout/vList2"/>
    <dgm:cxn modelId="{2C706508-BCA9-4DFB-B178-324963D74B8A}" srcId="{E00C742C-062F-4F30-AB7B-4B06A873AB38}" destId="{52EEFA42-A84A-49EB-882D-9EFC4F2A7F51}" srcOrd="2" destOrd="0" parTransId="{5EA69DE8-BB46-4741-84D9-E776539BEE9D}" sibTransId="{FC5F7E16-F2A6-4205-839C-56CB5AACE801}"/>
    <dgm:cxn modelId="{6CA51965-EBCD-4EBB-8054-60271D287B47}" type="presOf" srcId="{90FE1908-0B76-464F-9119-A664B6AAADEC}" destId="{31861797-6F40-4CF7-9D54-8ACD020B4728}" srcOrd="0" destOrd="0" presId="urn:microsoft.com/office/officeart/2005/8/layout/vList2"/>
    <dgm:cxn modelId="{983E294E-624F-485E-B1AA-56E16F160098}" type="presOf" srcId="{C9951E65-0ADB-47AD-8D23-A335D11AB3FF}" destId="{D8ACB1D0-1705-4BBD-8D57-3B3AE6034CEE}" srcOrd="0" destOrd="0" presId="urn:microsoft.com/office/officeart/2005/8/layout/vList2"/>
    <dgm:cxn modelId="{E184CB4E-18F7-416F-826C-4E3DE9F8F835}" srcId="{E00C742C-062F-4F30-AB7B-4B06A873AB38}" destId="{B35B1BB1-0F42-4831-959E-8EAE91BAB4D2}" srcOrd="0" destOrd="0" parTransId="{C39DEAB3-95FB-444A-BBFF-8ABA79FC4EC4}" sibTransId="{956B07F7-9F27-4BA5-87E3-FFF3E1EAAF3D}"/>
    <dgm:cxn modelId="{C0DBAA74-BE73-44C7-8D37-F0CC1DD7E7CD}" srcId="{E00C742C-062F-4F30-AB7B-4B06A873AB38}" destId="{C9951E65-0ADB-47AD-8D23-A335D11AB3FF}" srcOrd="5" destOrd="0" parTransId="{BC8F1AD8-9971-4B6C-AA2B-9D431F05A7E4}" sibTransId="{A6678DEB-959A-4B42-8530-9F051DD8EDF4}"/>
    <dgm:cxn modelId="{F3E47F5A-F655-4C45-BD93-9EC01B32BD08}" type="presOf" srcId="{84324BD3-B197-42C6-8DAA-1E076A54863A}" destId="{ED296940-0508-48C8-934D-025F1F250565}" srcOrd="0" destOrd="0" presId="urn:microsoft.com/office/officeart/2005/8/layout/vList2"/>
    <dgm:cxn modelId="{A1926A7E-7DC6-4064-A170-BD543C8A6AF3}" type="presOf" srcId="{DACC760D-488D-4732-902B-BC20B37E6F4A}" destId="{A89BE642-EB5F-4E42-BE4E-1D117FEBED83}" srcOrd="0" destOrd="0" presId="urn:microsoft.com/office/officeart/2005/8/layout/vList2"/>
    <dgm:cxn modelId="{3F751593-BA9C-4BFA-BB53-B7AF6C0E5DC2}" type="presOf" srcId="{E00C742C-062F-4F30-AB7B-4B06A873AB38}" destId="{E85E779E-23AB-4E65-B1B1-5A89647FE392}" srcOrd="0" destOrd="0" presId="urn:microsoft.com/office/officeart/2005/8/layout/vList2"/>
    <dgm:cxn modelId="{31B0DBB4-5972-4275-88E8-9EC25B72EB0C}" srcId="{E00C742C-062F-4F30-AB7B-4B06A873AB38}" destId="{84324BD3-B197-42C6-8DAA-1E076A54863A}" srcOrd="3" destOrd="0" parTransId="{18579DF9-6DE1-49DB-815F-596090FA2E73}" sibTransId="{554EE46A-ABE7-4FDD-B763-A9771B71446C}"/>
    <dgm:cxn modelId="{9E40B2B8-CBCC-49CD-A578-1BB9701D9688}" srcId="{E00C742C-062F-4F30-AB7B-4B06A873AB38}" destId="{DACC760D-488D-4732-902B-BC20B37E6F4A}" srcOrd="4" destOrd="0" parTransId="{7C3FBCAE-9D04-423B-9EE6-CE559385CEAB}" sibTransId="{1B766A66-B2C7-4D3A-A9C3-3DD237A8C3BD}"/>
    <dgm:cxn modelId="{1BFF18E9-9921-4BCB-A1BB-63786C1574AF}" srcId="{E00C742C-062F-4F30-AB7B-4B06A873AB38}" destId="{90FE1908-0B76-464F-9119-A664B6AAADEC}" srcOrd="1" destOrd="0" parTransId="{C204B052-6E4E-423B-BC81-2054F203F81E}" sibTransId="{D8087697-4E22-4DC3-A433-57E51D7CF803}"/>
    <dgm:cxn modelId="{2263B7AC-E11E-4370-A744-85EAEAD78201}" type="presParOf" srcId="{E85E779E-23AB-4E65-B1B1-5A89647FE392}" destId="{BDF0D460-73F2-4CD4-A649-463AA294D320}" srcOrd="0" destOrd="0" presId="urn:microsoft.com/office/officeart/2005/8/layout/vList2"/>
    <dgm:cxn modelId="{6817BE0E-777E-4698-B49C-C03B133B5406}" type="presParOf" srcId="{E85E779E-23AB-4E65-B1B1-5A89647FE392}" destId="{00058D0A-1B1B-42C4-9D95-AC89F8BC9DC8}" srcOrd="1" destOrd="0" presId="urn:microsoft.com/office/officeart/2005/8/layout/vList2"/>
    <dgm:cxn modelId="{80C685F7-819A-4C5E-9EF7-36CC4D400F9D}" type="presParOf" srcId="{E85E779E-23AB-4E65-B1B1-5A89647FE392}" destId="{31861797-6F40-4CF7-9D54-8ACD020B4728}" srcOrd="2" destOrd="0" presId="urn:microsoft.com/office/officeart/2005/8/layout/vList2"/>
    <dgm:cxn modelId="{945246BF-D7F2-48CF-BF4E-E8CD09B551E4}" type="presParOf" srcId="{E85E779E-23AB-4E65-B1B1-5A89647FE392}" destId="{D01B782D-B640-4F48-8099-04099F3CC407}" srcOrd="3" destOrd="0" presId="urn:microsoft.com/office/officeart/2005/8/layout/vList2"/>
    <dgm:cxn modelId="{E8EF99D6-0F63-429B-8718-5939F77A7D2E}" type="presParOf" srcId="{E85E779E-23AB-4E65-B1B1-5A89647FE392}" destId="{4BD7E57D-0EE3-4B5E-852D-C00C8F145F45}" srcOrd="4" destOrd="0" presId="urn:microsoft.com/office/officeart/2005/8/layout/vList2"/>
    <dgm:cxn modelId="{8D59DE52-3532-4A1D-9348-91FD2A810CBB}" type="presParOf" srcId="{E85E779E-23AB-4E65-B1B1-5A89647FE392}" destId="{B6EC4616-3D03-498E-BB5B-85D791CEF0A6}" srcOrd="5" destOrd="0" presId="urn:microsoft.com/office/officeart/2005/8/layout/vList2"/>
    <dgm:cxn modelId="{2504D10D-CD68-4A13-827C-38AAE4557EE4}" type="presParOf" srcId="{E85E779E-23AB-4E65-B1B1-5A89647FE392}" destId="{ED296940-0508-48C8-934D-025F1F250565}" srcOrd="6" destOrd="0" presId="urn:microsoft.com/office/officeart/2005/8/layout/vList2"/>
    <dgm:cxn modelId="{2A5EE772-48D1-4B9C-8C9D-3C561AD91A7E}" type="presParOf" srcId="{E85E779E-23AB-4E65-B1B1-5A89647FE392}" destId="{C5F619D4-958B-4E5F-B954-D1825DAC0F08}" srcOrd="7" destOrd="0" presId="urn:microsoft.com/office/officeart/2005/8/layout/vList2"/>
    <dgm:cxn modelId="{85F6065D-79AD-4A27-88BF-931F1376F655}" type="presParOf" srcId="{E85E779E-23AB-4E65-B1B1-5A89647FE392}" destId="{A89BE642-EB5F-4E42-BE4E-1D117FEBED83}" srcOrd="8" destOrd="0" presId="urn:microsoft.com/office/officeart/2005/8/layout/vList2"/>
    <dgm:cxn modelId="{8D67C7EC-9F8F-4045-B840-42C3F5C884BE}" type="presParOf" srcId="{E85E779E-23AB-4E65-B1B1-5A89647FE392}" destId="{CD328790-C6D3-4144-B507-77877A918712}" srcOrd="9" destOrd="0" presId="urn:microsoft.com/office/officeart/2005/8/layout/vList2"/>
    <dgm:cxn modelId="{A0BB8CBA-92B1-454F-94C9-E8BA86466FAC}" type="presParOf" srcId="{E85E779E-23AB-4E65-B1B1-5A89647FE392}" destId="{D8ACB1D0-1705-4BBD-8D57-3B3AE6034CEE}"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0D460-73F2-4CD4-A649-463AA294D320}">
      <dsp:nvSpPr>
        <dsp:cNvPr id="0" name=""/>
        <dsp:cNvSpPr/>
      </dsp:nvSpPr>
      <dsp:spPr>
        <a:xfrm>
          <a:off x="0" y="70128"/>
          <a:ext cx="5914209" cy="772200"/>
        </a:xfrm>
        <a:prstGeom prst="roundRect">
          <a:avLst/>
        </a:prstGeom>
        <a:blipFill>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AU" sz="3300" kern="1200"/>
            <a:t>Somali</a:t>
          </a:r>
          <a:endParaRPr lang="en-US" sz="3300" kern="1200"/>
        </a:p>
      </dsp:txBody>
      <dsp:txXfrm>
        <a:off x="37696" y="107824"/>
        <a:ext cx="5838817" cy="696808"/>
      </dsp:txXfrm>
    </dsp:sp>
    <dsp:sp modelId="{31861797-6F40-4CF7-9D54-8ACD020B4728}">
      <dsp:nvSpPr>
        <dsp:cNvPr id="0" name=""/>
        <dsp:cNvSpPr/>
      </dsp:nvSpPr>
      <dsp:spPr>
        <a:xfrm>
          <a:off x="0" y="937368"/>
          <a:ext cx="5914209" cy="772200"/>
        </a:xfrm>
        <a:prstGeom prst="roundRect">
          <a:avLst/>
        </a:prstGeom>
        <a:blipFill>
          <a:blip xmlns:r="http://schemas.openxmlformats.org/officeDocument/2006/relationships" r:embed="rId1">
            <a:duotone>
              <a:schemeClr val="accent5">
                <a:hueOff val="198633"/>
                <a:satOff val="115"/>
                <a:lumOff val="1137"/>
                <a:alphaOff val="0"/>
                <a:shade val="74000"/>
                <a:satMod val="130000"/>
                <a:lumMod val="90000"/>
              </a:schemeClr>
              <a:schemeClr val="accent5">
                <a:hueOff val="198633"/>
                <a:satOff val="115"/>
                <a:lumOff val="1137"/>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AU" sz="3300" kern="1200"/>
            <a:t>Mandarin</a:t>
          </a:r>
          <a:endParaRPr lang="en-US" sz="3300" kern="1200"/>
        </a:p>
      </dsp:txBody>
      <dsp:txXfrm>
        <a:off x="37696" y="975064"/>
        <a:ext cx="5838817" cy="696808"/>
      </dsp:txXfrm>
    </dsp:sp>
    <dsp:sp modelId="{4BD7E57D-0EE3-4B5E-852D-C00C8F145F45}">
      <dsp:nvSpPr>
        <dsp:cNvPr id="0" name=""/>
        <dsp:cNvSpPr/>
      </dsp:nvSpPr>
      <dsp:spPr>
        <a:xfrm>
          <a:off x="0" y="1804608"/>
          <a:ext cx="5914209" cy="772200"/>
        </a:xfrm>
        <a:prstGeom prst="roundRect">
          <a:avLst/>
        </a:prstGeom>
        <a:blipFill>
          <a:blip xmlns:r="http://schemas.openxmlformats.org/officeDocument/2006/relationships" r:embed="rId1">
            <a:duotone>
              <a:schemeClr val="accent5">
                <a:hueOff val="397266"/>
                <a:satOff val="230"/>
                <a:lumOff val="2274"/>
                <a:alphaOff val="0"/>
                <a:shade val="74000"/>
                <a:satMod val="130000"/>
                <a:lumMod val="90000"/>
              </a:schemeClr>
              <a:schemeClr val="accent5">
                <a:hueOff val="397266"/>
                <a:satOff val="230"/>
                <a:lumOff val="2274"/>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AU" sz="3300" kern="1200"/>
            <a:t>Hakha-Chin</a:t>
          </a:r>
          <a:endParaRPr lang="en-US" sz="3300" kern="1200"/>
        </a:p>
      </dsp:txBody>
      <dsp:txXfrm>
        <a:off x="37696" y="1842304"/>
        <a:ext cx="5838817" cy="696808"/>
      </dsp:txXfrm>
    </dsp:sp>
    <dsp:sp modelId="{ED296940-0508-48C8-934D-025F1F250565}">
      <dsp:nvSpPr>
        <dsp:cNvPr id="0" name=""/>
        <dsp:cNvSpPr/>
      </dsp:nvSpPr>
      <dsp:spPr>
        <a:xfrm>
          <a:off x="0" y="2671848"/>
          <a:ext cx="5914209" cy="772200"/>
        </a:xfrm>
        <a:prstGeom prst="roundRect">
          <a:avLst/>
        </a:prstGeom>
        <a:blipFill>
          <a:blip xmlns:r="http://schemas.openxmlformats.org/officeDocument/2006/relationships" r:embed="rId1">
            <a:duotone>
              <a:schemeClr val="accent5">
                <a:hueOff val="595899"/>
                <a:satOff val="346"/>
                <a:lumOff val="3412"/>
                <a:alphaOff val="0"/>
                <a:shade val="74000"/>
                <a:satMod val="130000"/>
                <a:lumMod val="90000"/>
              </a:schemeClr>
              <a:schemeClr val="accent5">
                <a:hueOff val="595899"/>
                <a:satOff val="346"/>
                <a:lumOff val="3412"/>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AU" sz="3300" kern="1200"/>
            <a:t>Tongan</a:t>
          </a:r>
          <a:endParaRPr lang="en-US" sz="3300" kern="1200"/>
        </a:p>
      </dsp:txBody>
      <dsp:txXfrm>
        <a:off x="37696" y="2709544"/>
        <a:ext cx="5838817" cy="696808"/>
      </dsp:txXfrm>
    </dsp:sp>
    <dsp:sp modelId="{A89BE642-EB5F-4E42-BE4E-1D117FEBED83}">
      <dsp:nvSpPr>
        <dsp:cNvPr id="0" name=""/>
        <dsp:cNvSpPr/>
      </dsp:nvSpPr>
      <dsp:spPr>
        <a:xfrm>
          <a:off x="0" y="3539088"/>
          <a:ext cx="5914209" cy="772200"/>
        </a:xfrm>
        <a:prstGeom prst="roundRect">
          <a:avLst/>
        </a:prstGeom>
        <a:blipFill>
          <a:blip xmlns:r="http://schemas.openxmlformats.org/officeDocument/2006/relationships" r:embed="rId1">
            <a:duotone>
              <a:schemeClr val="accent5">
                <a:hueOff val="794532"/>
                <a:satOff val="461"/>
                <a:lumOff val="4549"/>
                <a:alphaOff val="0"/>
                <a:shade val="74000"/>
                <a:satMod val="130000"/>
                <a:lumMod val="90000"/>
              </a:schemeClr>
              <a:schemeClr val="accent5">
                <a:hueOff val="794532"/>
                <a:satOff val="461"/>
                <a:lumOff val="4549"/>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AU" sz="3300" kern="1200"/>
            <a:t>Oromo</a:t>
          </a:r>
          <a:endParaRPr lang="en-US" sz="3300" kern="1200"/>
        </a:p>
      </dsp:txBody>
      <dsp:txXfrm>
        <a:off x="37696" y="3576784"/>
        <a:ext cx="5838817" cy="696808"/>
      </dsp:txXfrm>
    </dsp:sp>
    <dsp:sp modelId="{D8ACB1D0-1705-4BBD-8D57-3B3AE6034CEE}">
      <dsp:nvSpPr>
        <dsp:cNvPr id="0" name=""/>
        <dsp:cNvSpPr/>
      </dsp:nvSpPr>
      <dsp:spPr>
        <a:xfrm>
          <a:off x="0" y="4406328"/>
          <a:ext cx="5914209" cy="772200"/>
        </a:xfrm>
        <a:prstGeom prst="roundRect">
          <a:avLst/>
        </a:prstGeom>
        <a:blipFill>
          <a:blip xmlns:r="http://schemas.openxmlformats.org/officeDocument/2006/relationships" r:embed="rId1">
            <a:duotone>
              <a:schemeClr val="accent5">
                <a:hueOff val="993165"/>
                <a:satOff val="576"/>
                <a:lumOff val="5686"/>
                <a:alphaOff val="0"/>
                <a:shade val="74000"/>
                <a:satMod val="130000"/>
                <a:lumMod val="90000"/>
              </a:schemeClr>
              <a:schemeClr val="accent5">
                <a:hueOff val="993165"/>
                <a:satOff val="576"/>
                <a:lumOff val="568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AU" sz="3300" kern="1200"/>
            <a:t>Korean</a:t>
          </a:r>
          <a:endParaRPr lang="en-US" sz="3300" kern="1200"/>
        </a:p>
      </dsp:txBody>
      <dsp:txXfrm>
        <a:off x="37696" y="4444024"/>
        <a:ext cx="5838817" cy="6968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3495" cy="502676"/>
          </a:xfrm>
          <a:prstGeom prst="rect">
            <a:avLst/>
          </a:prstGeom>
        </p:spPr>
        <p:txBody>
          <a:bodyPr vert="horz" lIns="96588" tIns="48294" rIns="96588" bIns="48294" rtlCol="0"/>
          <a:lstStyle>
            <a:lvl1pPr algn="l">
              <a:defRPr sz="1300"/>
            </a:lvl1pPr>
          </a:lstStyle>
          <a:p>
            <a:endParaRPr lang="en-AU"/>
          </a:p>
        </p:txBody>
      </p:sp>
      <p:sp>
        <p:nvSpPr>
          <p:cNvPr id="3" name="Date Placeholder 2"/>
          <p:cNvSpPr>
            <a:spLocks noGrp="1"/>
          </p:cNvSpPr>
          <p:nvPr>
            <p:ph type="dt" idx="1"/>
          </p:nvPr>
        </p:nvSpPr>
        <p:spPr>
          <a:xfrm>
            <a:off x="3899900" y="0"/>
            <a:ext cx="2983495" cy="502676"/>
          </a:xfrm>
          <a:prstGeom prst="rect">
            <a:avLst/>
          </a:prstGeom>
        </p:spPr>
        <p:txBody>
          <a:bodyPr vert="horz" lIns="96588" tIns="48294" rIns="96588" bIns="48294" rtlCol="0"/>
          <a:lstStyle>
            <a:lvl1pPr algn="r">
              <a:defRPr sz="1300"/>
            </a:lvl1pPr>
          </a:lstStyle>
          <a:p>
            <a:fld id="{6A78D5F0-D269-4975-8B5D-A0B61BF10603}" type="datetimeFigureOut">
              <a:rPr lang="en-AU" smtClean="0"/>
              <a:t>18/05/2021</a:t>
            </a:fld>
            <a:endParaRPr lang="en-AU"/>
          </a:p>
        </p:txBody>
      </p:sp>
      <p:sp>
        <p:nvSpPr>
          <p:cNvPr id="4" name="Slide Image Placeholder 3"/>
          <p:cNvSpPr>
            <a:spLocks noGrp="1" noRot="1" noChangeAspect="1"/>
          </p:cNvSpPr>
          <p:nvPr>
            <p:ph type="sldImg" idx="2"/>
          </p:nvPr>
        </p:nvSpPr>
        <p:spPr>
          <a:xfrm>
            <a:off x="438150" y="1252538"/>
            <a:ext cx="6008688" cy="3381375"/>
          </a:xfrm>
          <a:prstGeom prst="rect">
            <a:avLst/>
          </a:prstGeom>
          <a:noFill/>
          <a:ln w="12700">
            <a:solidFill>
              <a:prstClr val="black"/>
            </a:solidFill>
          </a:ln>
        </p:spPr>
        <p:txBody>
          <a:bodyPr vert="horz" lIns="96588" tIns="48294" rIns="96588" bIns="48294" rtlCol="0" anchor="ctr"/>
          <a:lstStyle/>
          <a:p>
            <a:endParaRPr lang="en-AU"/>
          </a:p>
        </p:txBody>
      </p:sp>
      <p:sp>
        <p:nvSpPr>
          <p:cNvPr id="5" name="Notes Placeholder 4"/>
          <p:cNvSpPr>
            <a:spLocks noGrp="1"/>
          </p:cNvSpPr>
          <p:nvPr>
            <p:ph type="body" sz="quarter" idx="3"/>
          </p:nvPr>
        </p:nvSpPr>
        <p:spPr>
          <a:xfrm>
            <a:off x="688499" y="4821506"/>
            <a:ext cx="5507990" cy="3944868"/>
          </a:xfrm>
          <a:prstGeom prst="rect">
            <a:avLst/>
          </a:prstGeom>
        </p:spPr>
        <p:txBody>
          <a:bodyPr vert="horz" lIns="96588" tIns="48294" rIns="96588" bIns="4829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516039"/>
            <a:ext cx="2983495" cy="502674"/>
          </a:xfrm>
          <a:prstGeom prst="rect">
            <a:avLst/>
          </a:prstGeom>
        </p:spPr>
        <p:txBody>
          <a:bodyPr vert="horz" lIns="96588" tIns="48294" rIns="96588" bIns="48294" rtlCol="0" anchor="b"/>
          <a:lstStyle>
            <a:lvl1pPr algn="l">
              <a:defRPr sz="1300"/>
            </a:lvl1pPr>
          </a:lstStyle>
          <a:p>
            <a:endParaRPr lang="en-AU"/>
          </a:p>
        </p:txBody>
      </p:sp>
      <p:sp>
        <p:nvSpPr>
          <p:cNvPr id="7" name="Slide Number Placeholder 6"/>
          <p:cNvSpPr>
            <a:spLocks noGrp="1"/>
          </p:cNvSpPr>
          <p:nvPr>
            <p:ph type="sldNum" sz="quarter" idx="5"/>
          </p:nvPr>
        </p:nvSpPr>
        <p:spPr>
          <a:xfrm>
            <a:off x="3899900" y="9516039"/>
            <a:ext cx="2983495" cy="502674"/>
          </a:xfrm>
          <a:prstGeom prst="rect">
            <a:avLst/>
          </a:prstGeom>
        </p:spPr>
        <p:txBody>
          <a:bodyPr vert="horz" lIns="96588" tIns="48294" rIns="96588" bIns="48294" rtlCol="0" anchor="b"/>
          <a:lstStyle>
            <a:lvl1pPr algn="r">
              <a:defRPr sz="1300"/>
            </a:lvl1pPr>
          </a:lstStyle>
          <a:p>
            <a:fld id="{05A7FDC3-FAFD-4CD9-B60D-BADC9F2FC46C}" type="slidenum">
              <a:rPr lang="en-AU" smtClean="0"/>
              <a:t>‹#›</a:t>
            </a:fld>
            <a:endParaRPr lang="en-AU"/>
          </a:p>
        </p:txBody>
      </p:sp>
    </p:spTree>
    <p:extLst>
      <p:ext uri="{BB962C8B-B14F-4D97-AF65-F5344CB8AC3E}">
        <p14:creationId xmlns:p14="http://schemas.microsoft.com/office/powerpoint/2010/main" val="2979482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My presentation today is about translanguaging with multilingual learners. I’ll start with describing the context of multilingualism in Melbourne Australia, and will then provide some further details about what this looks like in one primary school in Melbourne (that I work in regularly with my university pre-service teachers). I will then go on to discuss what translanguaging is and some translanguaging pedagogies for teaching and learning, and share some examples of practice. We’ll end with time for questions and discussion.</a:t>
            </a:r>
          </a:p>
          <a:p>
            <a:endParaRPr lang="en-AU" dirty="0"/>
          </a:p>
          <a:p>
            <a:endParaRPr lang="en-AU" dirty="0"/>
          </a:p>
        </p:txBody>
      </p:sp>
      <p:sp>
        <p:nvSpPr>
          <p:cNvPr id="4" name="Slide Number Placeholder 3"/>
          <p:cNvSpPr>
            <a:spLocks noGrp="1"/>
          </p:cNvSpPr>
          <p:nvPr>
            <p:ph type="sldNum" sz="quarter" idx="5"/>
          </p:nvPr>
        </p:nvSpPr>
        <p:spPr/>
        <p:txBody>
          <a:bodyPr/>
          <a:lstStyle/>
          <a:p>
            <a:fld id="{05A7FDC3-FAFD-4CD9-B60D-BADC9F2FC46C}" type="slidenum">
              <a:rPr lang="en-AU" smtClean="0"/>
              <a:t>1</a:t>
            </a:fld>
            <a:endParaRPr lang="en-AU"/>
          </a:p>
        </p:txBody>
      </p:sp>
    </p:spTree>
    <p:extLst>
      <p:ext uri="{BB962C8B-B14F-4D97-AF65-F5344CB8AC3E}">
        <p14:creationId xmlns:p14="http://schemas.microsoft.com/office/powerpoint/2010/main" val="6463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300" dirty="0">
                <a:latin typeface="Brill"/>
                <a:ea typeface="Calibri" panose="020F0502020204030204" pitchFamily="34" charset="0"/>
                <a:cs typeface="Arial" panose="020B0604020202020204" pitchFamily="34" charset="0"/>
              </a:rPr>
              <a:t>I’m from the city of Melbourne in the state of Victoria in Australia, and one of the most striking features of our population is the wide range of languages spoken in homes and communities. The latest census data revealed that there are 263 different languages and dialects spoken across Australia. </a:t>
            </a:r>
          </a:p>
          <a:p>
            <a:r>
              <a:rPr lang="en-AU" sz="1300" dirty="0">
                <a:latin typeface="Brill"/>
                <a:ea typeface="Calibri" panose="020F0502020204030204" pitchFamily="34" charset="0"/>
                <a:cs typeface="Arial" panose="020B0604020202020204" pitchFamily="34" charset="0"/>
              </a:rPr>
              <a:t>In the state of Victoria, 32% percent of students are from language backgrounds other than English. This percent is higher in more urban areas such as the city of Melbourne where I live, and is less in more rural regions.</a:t>
            </a:r>
          </a:p>
          <a:p>
            <a:r>
              <a:rPr lang="en-AU" sz="1300" dirty="0">
                <a:latin typeface="Brill"/>
                <a:ea typeface="Calibri" panose="020F0502020204030204" pitchFamily="34" charset="0"/>
                <a:cs typeface="Arial" panose="020B0604020202020204" pitchFamily="34" charset="0"/>
              </a:rPr>
              <a:t>So for teachers in Melbourne our classrooms are made up of students that are linguistically and culturally diverse and so this influences (or should influence) our teaching pedagogy. </a:t>
            </a:r>
            <a:endParaRPr lang="en-AU" dirty="0"/>
          </a:p>
        </p:txBody>
      </p:sp>
      <p:sp>
        <p:nvSpPr>
          <p:cNvPr id="4" name="Slide Number Placeholder 3"/>
          <p:cNvSpPr>
            <a:spLocks noGrp="1"/>
          </p:cNvSpPr>
          <p:nvPr>
            <p:ph type="sldNum" sz="quarter" idx="5"/>
          </p:nvPr>
        </p:nvSpPr>
        <p:spPr/>
        <p:txBody>
          <a:bodyPr/>
          <a:lstStyle/>
          <a:p>
            <a:fld id="{05A7FDC3-FAFD-4CD9-B60D-BADC9F2FC46C}" type="slidenum">
              <a:rPr lang="en-AU" smtClean="0"/>
              <a:t>2</a:t>
            </a:fld>
            <a:endParaRPr lang="en-AU"/>
          </a:p>
        </p:txBody>
      </p:sp>
    </p:spTree>
    <p:extLst>
      <p:ext uri="{BB962C8B-B14F-4D97-AF65-F5344CB8AC3E}">
        <p14:creationId xmlns:p14="http://schemas.microsoft.com/office/powerpoint/2010/main" val="1166336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An example from one local school that I work in regularly with university pre-service teachers has a total of 324 students enrolled at the school and over half of these students have LBOTE. 85 students of these students are within their first 5 years of English learning so receive support from an EAL program. Part of that support includes the RMIT university English as an additional language (or EAL) program that I run with my pre-service teachers. The PSTs are paired with an EAL buddy to work one-on-one with one afternoon a week throughout each university semester. You can see on the slide the wide range of languages that are represented at the school. Most students we work with have Somali or Chinese Mandarin backgrounds, there are also students from Myanmar, Burma, India, &amp; Bangladesh who speak Hakha-Chin, there is a family who speaks Tongan, families from Ethiopia, &amp; Kenya that speak Oromo, and two families with Korean. The range of languages do change over the years depending on immigration into the area at the time.</a:t>
            </a:r>
          </a:p>
          <a:p>
            <a:r>
              <a:rPr lang="en-AU" dirty="0"/>
              <a:t> </a:t>
            </a:r>
          </a:p>
          <a:p>
            <a:r>
              <a:rPr lang="en-AU" dirty="0"/>
              <a:t>The examples of translanguaging that I am sharing with you today relates to the program at this school, and although it was interrupted by COVID in 2020, planning for translanguaging was stimulated by my own and pre-service teachers’ experiences in this context.</a:t>
            </a:r>
          </a:p>
          <a:p>
            <a:endParaRPr lang="en-AU" dirty="0"/>
          </a:p>
          <a:p>
            <a:endParaRPr lang="en-AU" dirty="0"/>
          </a:p>
        </p:txBody>
      </p:sp>
      <p:sp>
        <p:nvSpPr>
          <p:cNvPr id="4" name="Slide Number Placeholder 3"/>
          <p:cNvSpPr>
            <a:spLocks noGrp="1"/>
          </p:cNvSpPr>
          <p:nvPr>
            <p:ph type="sldNum" sz="quarter" idx="5"/>
          </p:nvPr>
        </p:nvSpPr>
        <p:spPr/>
        <p:txBody>
          <a:bodyPr/>
          <a:lstStyle/>
          <a:p>
            <a:fld id="{05A7FDC3-FAFD-4CD9-B60D-BADC9F2FC46C}" type="slidenum">
              <a:rPr lang="en-AU" smtClean="0"/>
              <a:t>3</a:t>
            </a:fld>
            <a:endParaRPr lang="en-AU"/>
          </a:p>
        </p:txBody>
      </p:sp>
    </p:spTree>
    <p:extLst>
      <p:ext uri="{BB962C8B-B14F-4D97-AF65-F5344CB8AC3E}">
        <p14:creationId xmlns:p14="http://schemas.microsoft.com/office/powerpoint/2010/main" val="2814649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300" dirty="0">
                <a:latin typeface="Brill"/>
                <a:ea typeface="Calibri" panose="020F0502020204030204" pitchFamily="34" charset="0"/>
                <a:cs typeface="Arial" panose="020B0604020202020204" pitchFamily="34" charset="0"/>
              </a:rPr>
              <a:t>Let’s take a moment to think about these bilingual and multilingual learners.</a:t>
            </a:r>
          </a:p>
          <a:p>
            <a:r>
              <a:rPr lang="en-AU" sz="1300" dirty="0">
                <a:latin typeface="Brill"/>
                <a:ea typeface="Calibri" panose="020F0502020204030204" pitchFamily="34" charset="0"/>
                <a:cs typeface="Arial" panose="020B0604020202020204" pitchFamily="34" charset="0"/>
              </a:rPr>
              <a:t>They routinely use their languages for a variety of purposes in their daily lives. And they make choices about which language to use with each person in each context. So in this way, their languages are described by </a:t>
            </a:r>
            <a:r>
              <a:rPr lang="en-AU" sz="1300" dirty="0" err="1">
                <a:latin typeface="Brill"/>
                <a:ea typeface="Calibri" panose="020F0502020204030204" pitchFamily="34" charset="0"/>
                <a:cs typeface="Arial" panose="020B0604020202020204" pitchFamily="34" charset="0"/>
              </a:rPr>
              <a:t>Faulstich</a:t>
            </a:r>
            <a:r>
              <a:rPr lang="en-AU" sz="1300" dirty="0">
                <a:latin typeface="Brill"/>
                <a:ea typeface="Calibri" panose="020F0502020204030204" pitchFamily="34" charset="0"/>
                <a:cs typeface="Arial" panose="020B0604020202020204" pitchFamily="34" charset="0"/>
              </a:rPr>
              <a:t> as “… tools in their communicative toolkits, which they use flexibly according to need and circumstance”. And these languages are not separate entities but are part of an interconnected system. </a:t>
            </a:r>
          </a:p>
          <a:p>
            <a:endParaRPr lang="en-AU" sz="1300" dirty="0">
              <a:latin typeface="Brill"/>
              <a:ea typeface="Calibri" panose="020F0502020204030204" pitchFamily="34" charset="0"/>
              <a:cs typeface="Arial" panose="020B0604020202020204" pitchFamily="34" charset="0"/>
            </a:endParaRPr>
          </a:p>
          <a:p>
            <a:pPr algn="just">
              <a:lnSpc>
                <a:spcPts val="1421"/>
              </a:lnSpc>
            </a:pPr>
            <a:r>
              <a:rPr lang="en-AU" sz="1300" dirty="0">
                <a:latin typeface="Brill"/>
                <a:ea typeface="Calibri" panose="020F0502020204030204" pitchFamily="34" charset="0"/>
                <a:cs typeface="Arial" panose="020B0604020202020204" pitchFamily="34" charset="0"/>
              </a:rPr>
              <a:t>In Melbourne, despite the incredible linguistic diversity amongst students, schools are overwhelmingly monolingual English-centered spaces where “… languages are often ‘left at the school gate’ and are not recognised or celebrated at school” (Wilks-Smith, 2017) and English is the medium for teaching and assessing students. This current practice ignores the valuable skills of multilingual students. </a:t>
            </a:r>
          </a:p>
          <a:p>
            <a:pPr algn="just">
              <a:lnSpc>
                <a:spcPts val="1421"/>
              </a:lnSpc>
            </a:pPr>
            <a:endParaRPr lang="en-AU" sz="1300" dirty="0">
              <a:latin typeface="Brill"/>
              <a:ea typeface="Calibri" panose="020F0502020204030204" pitchFamily="34" charset="0"/>
              <a:cs typeface="Arial" panose="020B0604020202020204" pitchFamily="34" charset="0"/>
            </a:endParaRPr>
          </a:p>
          <a:p>
            <a:pPr defTabSz="965881">
              <a:defRPr/>
            </a:pPr>
            <a:r>
              <a:rPr lang="en-AU" sz="1300" dirty="0">
                <a:solidFill>
                  <a:prstClr val="black"/>
                </a:solidFill>
                <a:latin typeface="Brill"/>
                <a:ea typeface="Calibri" panose="020F0502020204030204" pitchFamily="34" charset="0"/>
                <a:cs typeface="Arial" panose="020B0604020202020204" pitchFamily="34" charset="0"/>
              </a:rPr>
              <a:t>If we believe that bilingual and multilingual learners’ languages are “… tools in their communicative toolkits…” then </a:t>
            </a:r>
            <a:r>
              <a:rPr lang="en-AU" sz="1300" dirty="0" err="1">
                <a:solidFill>
                  <a:prstClr val="black"/>
                </a:solidFill>
                <a:latin typeface="Brill"/>
                <a:ea typeface="Calibri" panose="020F0502020204030204" pitchFamily="34" charset="0"/>
                <a:cs typeface="Arial" panose="020B0604020202020204" pitchFamily="34" charset="0"/>
              </a:rPr>
              <a:t>Faulstich</a:t>
            </a:r>
            <a:r>
              <a:rPr lang="en-AU" sz="1300" dirty="0">
                <a:solidFill>
                  <a:prstClr val="black"/>
                </a:solidFill>
                <a:latin typeface="Brill"/>
                <a:ea typeface="Calibri" panose="020F0502020204030204" pitchFamily="34" charset="0"/>
                <a:cs typeface="Arial" panose="020B0604020202020204" pitchFamily="34" charset="0"/>
              </a:rPr>
              <a:t> (2015) explains that prohibiting the use of languages would be “…like telling a carpenter to build a house using only half of the tools in his or her toolbox” (</a:t>
            </a:r>
            <a:r>
              <a:rPr lang="en-AU" sz="1300" dirty="0" err="1">
                <a:solidFill>
                  <a:prstClr val="black"/>
                </a:solidFill>
                <a:latin typeface="Brill"/>
                <a:ea typeface="Calibri" panose="020F0502020204030204" pitchFamily="34" charset="0"/>
                <a:cs typeface="Arial" panose="020B0604020202020204" pitchFamily="34" charset="0"/>
              </a:rPr>
              <a:t>Faulstich</a:t>
            </a:r>
            <a:r>
              <a:rPr lang="en-AU" sz="1300" dirty="0">
                <a:solidFill>
                  <a:prstClr val="black"/>
                </a:solidFill>
                <a:latin typeface="Brill"/>
                <a:ea typeface="Calibri" panose="020F0502020204030204" pitchFamily="34" charset="0"/>
                <a:cs typeface="Arial" panose="020B0604020202020204" pitchFamily="34" charset="0"/>
              </a:rPr>
              <a:t>, 2015, p. 105). So, in a school context, if we exclude languages other than the school language at school, we are asking students to leave their languages, including part of their knowledge tied to the language at the school gate. And this also implicitly tells the students that their languages aren’t relevant or important at school. </a:t>
            </a:r>
          </a:p>
          <a:p>
            <a:pPr algn="just">
              <a:lnSpc>
                <a:spcPts val="1421"/>
              </a:lnSpc>
            </a:pPr>
            <a:endParaRPr lang="en-AU" sz="1300" dirty="0">
              <a:latin typeface="Calibri" panose="020F0502020204030204" pitchFamily="34" charset="0"/>
              <a:ea typeface="Calibri" panose="020F0502020204030204" pitchFamily="34" charset="0"/>
              <a:cs typeface="Times New Roman" panose="02020603050405020304" pitchFamily="18" charset="0"/>
            </a:endParaRPr>
          </a:p>
          <a:p>
            <a:r>
              <a:rPr lang="en-AU" sz="1300" dirty="0">
                <a:latin typeface="Brill"/>
                <a:ea typeface="Calibri" panose="020F0502020204030204" pitchFamily="34" charset="0"/>
                <a:cs typeface="Arial" panose="020B0604020202020204" pitchFamily="34" charset="0"/>
              </a:rPr>
              <a:t>Related to this, in the field of education broadly, academics and teachers often talk about students’ ‘virtual school bags’. Thomson (Thomson, 2002), refers to this as the knowledge, understandings and experiences that students bring with them to school, and the importance of these virtual school bags to leverage in-school learning. But Thomson and Hall (2008) explain that often on a practical level, “… school only draws on the contents of some children’s school bags, those whose resources match those required in the game of education” (Thomson &amp; Hall, 2008, p.4). Languages are key elements of students’ school bags that tends to privilege some and disadvantages others. Monolingual English-speaking students enter Australian classrooms where their English literacy knowledge is readily understood, whilst bilingual and multilingual learners discard much of their school bags that do not seem to ‘fit’ the classroom environment. Schooling therefore commences from these inequitable starting points. We know that bilingual and multilingual students have linguistic competencies in their languages, have had experiences, and have developed conceptual understandings and cultural knowledge across their languages. However, often teachers know little of students’ prior experiences, knowledge and understandings that are not in English or about their skills in additional languages, so they are not validated or utilised in their learning and even more rarely, considered when assessing students.</a:t>
            </a:r>
          </a:p>
          <a:p>
            <a:endParaRPr lang="en-AU" sz="1300" dirty="0">
              <a:latin typeface="Brill"/>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5A7FDC3-FAFD-4CD9-B60D-BADC9F2FC46C}" type="slidenum">
              <a:rPr lang="en-AU" smtClean="0"/>
              <a:t>4</a:t>
            </a:fld>
            <a:endParaRPr lang="en-AU"/>
          </a:p>
        </p:txBody>
      </p:sp>
    </p:spTree>
    <p:extLst>
      <p:ext uri="{BB962C8B-B14F-4D97-AF65-F5344CB8AC3E}">
        <p14:creationId xmlns:p14="http://schemas.microsoft.com/office/powerpoint/2010/main" val="2057346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5881">
              <a:defRPr/>
            </a:pPr>
            <a:r>
              <a:rPr lang="en-AU" sz="1300" dirty="0">
                <a:solidFill>
                  <a:prstClr val="black"/>
                </a:solidFill>
                <a:latin typeface="Brill"/>
                <a:ea typeface="Calibri" panose="020F0502020204030204" pitchFamily="34" charset="0"/>
                <a:cs typeface="Arial" panose="020B0604020202020204" pitchFamily="34" charset="0"/>
              </a:rPr>
              <a:t>So translanguaging offers a practical way to bring languages that are often invisible at school into classrooms. </a:t>
            </a:r>
          </a:p>
          <a:p>
            <a:pPr defTabSz="965881">
              <a:defRPr/>
            </a:pPr>
            <a:r>
              <a:rPr lang="en-AU" sz="1300" dirty="0">
                <a:solidFill>
                  <a:prstClr val="black"/>
                </a:solidFill>
                <a:latin typeface="Brill"/>
                <a:ea typeface="Calibri" panose="020F0502020204030204" pitchFamily="34" charset="0"/>
                <a:cs typeface="Arial" panose="020B0604020202020204" pitchFamily="34" charset="0"/>
              </a:rPr>
              <a:t>It is a pedagogical approach that reflects the out-of-school language practices of multilinguals and considers their full “linguistic repertoire” whilst bringing their language practices into the classroom (García, 2009). </a:t>
            </a:r>
            <a:endParaRPr lang="en-AU" sz="1300" dirty="0">
              <a:solidFill>
                <a:prstClr val="black"/>
              </a:solidFill>
            </a:endParaRPr>
          </a:p>
          <a:p>
            <a:pPr defTabSz="965881">
              <a:defRPr/>
            </a:pPr>
            <a:r>
              <a:rPr lang="en-AU" sz="1300" dirty="0">
                <a:solidFill>
                  <a:prstClr val="black"/>
                </a:solidFill>
                <a:latin typeface="Brill"/>
                <a:ea typeface="Calibri" panose="020F0502020204030204" pitchFamily="34" charset="0"/>
                <a:cs typeface="Arial" panose="020B0604020202020204" pitchFamily="34" charset="0"/>
              </a:rPr>
              <a:t>It utilises pedagogical ways that promotes students’ use of their full set of linguistic resources and connects these with their learning. </a:t>
            </a:r>
          </a:p>
          <a:p>
            <a:pPr defTabSz="965881">
              <a:defRPr/>
            </a:pPr>
            <a:r>
              <a:rPr lang="en-AU" sz="1300" dirty="0">
                <a:solidFill>
                  <a:prstClr val="black"/>
                </a:solidFill>
                <a:latin typeface="Brill"/>
                <a:ea typeface="Calibri" panose="020F0502020204030204" pitchFamily="34" charset="0"/>
                <a:cs typeface="Arial" panose="020B0604020202020204" pitchFamily="34" charset="0"/>
              </a:rPr>
              <a:t>By doing this, translanguaging values, embraces &amp; integrates multilinguals’ linguistic skills, experiences and cultural knowledge into classroom practice. </a:t>
            </a:r>
          </a:p>
          <a:p>
            <a:pPr defTabSz="965881">
              <a:defRPr/>
            </a:pPr>
            <a:r>
              <a:rPr lang="en-AU" sz="1300" dirty="0">
                <a:solidFill>
                  <a:prstClr val="black"/>
                </a:solidFill>
                <a:latin typeface="Brill"/>
                <a:ea typeface="Calibri" panose="020F0502020204030204" pitchFamily="34" charset="0"/>
                <a:cs typeface="Arial" panose="020B0604020202020204" pitchFamily="34" charset="0"/>
              </a:rPr>
              <a:t>They become resources for further learning and are also valuable cognitive resources for students to use.</a:t>
            </a:r>
          </a:p>
          <a:p>
            <a:pPr defTabSz="965881">
              <a:defRPr/>
            </a:pPr>
            <a:endParaRPr lang="en-AU" sz="1300" dirty="0">
              <a:solidFill>
                <a:prstClr val="black"/>
              </a:solidFill>
              <a:latin typeface="Brill"/>
              <a:ea typeface="Calibri" panose="020F0502020204030204" pitchFamily="34" charset="0"/>
              <a:cs typeface="Arial" panose="020B0604020202020204" pitchFamily="34" charset="0"/>
            </a:endParaRPr>
          </a:p>
          <a:p>
            <a:pPr defTabSz="965881">
              <a:defRPr/>
            </a:pPr>
            <a:r>
              <a:rPr lang="en-AU" sz="1300" dirty="0">
                <a:solidFill>
                  <a:prstClr val="black"/>
                </a:solidFill>
                <a:latin typeface="Brill"/>
                <a:ea typeface="Calibri" panose="020F0502020204030204" pitchFamily="34" charset="0"/>
                <a:cs typeface="Arial" panose="020B0604020202020204" pitchFamily="34" charset="0"/>
              </a:rPr>
              <a:t>So in a practical sense, it means using a diversity of languages in classrooms. The purpose is not only to promote and show value of learners’ languages, but to leverage classroom learning through use of the languages. Students can demonstrate their knowledge best across languages, can use their languages as resources for further learning (such as for reading and research), and they are important cognitive resources that activate knowledge, understandings and experiences across languages. I’ll expand further with some examples of practice shortly.</a:t>
            </a:r>
          </a:p>
          <a:p>
            <a:pPr defTabSz="965881">
              <a:defRPr/>
            </a:pPr>
            <a:endParaRPr lang="en-AU" sz="1300" dirty="0">
              <a:solidFill>
                <a:prstClr val="black"/>
              </a:solidFill>
              <a:latin typeface="Brill"/>
              <a:cs typeface="Arial" panose="020B0604020202020204" pitchFamily="34" charset="0"/>
            </a:endParaRPr>
          </a:p>
          <a:p>
            <a:pPr defTabSz="965881">
              <a:defRPr/>
            </a:pPr>
            <a:endParaRPr lang="en-AU" sz="1300" dirty="0">
              <a:solidFill>
                <a:prstClr val="black"/>
              </a:solidFill>
            </a:endParaRPr>
          </a:p>
          <a:p>
            <a:endParaRPr lang="en-AU" sz="1300" dirty="0">
              <a:latin typeface="Brill"/>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5A7FDC3-FAFD-4CD9-B60D-BADC9F2FC46C}" type="slidenum">
              <a:rPr lang="en-AU" smtClean="0"/>
              <a:t>5</a:t>
            </a:fld>
            <a:endParaRPr lang="en-AU"/>
          </a:p>
        </p:txBody>
      </p:sp>
    </p:spTree>
    <p:extLst>
      <p:ext uri="{BB962C8B-B14F-4D97-AF65-F5344CB8AC3E}">
        <p14:creationId xmlns:p14="http://schemas.microsoft.com/office/powerpoint/2010/main" val="1831829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82940" algn="just">
              <a:lnSpc>
                <a:spcPts val="1421"/>
              </a:lnSpc>
            </a:pPr>
            <a:r>
              <a:rPr lang="en-AU" sz="1300" dirty="0">
                <a:latin typeface="Brill"/>
                <a:ea typeface="Calibri" panose="020F0502020204030204" pitchFamily="34" charset="0"/>
                <a:cs typeface="Arial" panose="020B0604020202020204" pitchFamily="34" charset="0"/>
              </a:rPr>
              <a:t>Critical to adopting a translanguaging pedagogy are García, Johnson and Seltzer’s (2017) notions of ‘</a:t>
            </a:r>
            <a:r>
              <a:rPr lang="en-AU" sz="1300" i="1" dirty="0">
                <a:latin typeface="Brill"/>
                <a:ea typeface="Calibri" panose="020F0502020204030204" pitchFamily="34" charset="0"/>
                <a:cs typeface="Arial" panose="020B0604020202020204" pitchFamily="34" charset="0"/>
              </a:rPr>
              <a:t>stance</a:t>
            </a:r>
            <a:r>
              <a:rPr lang="en-AU" sz="1300" dirty="0">
                <a:latin typeface="Brill"/>
                <a:ea typeface="Calibri" panose="020F0502020204030204" pitchFamily="34" charset="0"/>
                <a:cs typeface="Arial" panose="020B0604020202020204" pitchFamily="34" charset="0"/>
              </a:rPr>
              <a:t>’, ‘</a:t>
            </a:r>
            <a:r>
              <a:rPr lang="en-AU" sz="1300" i="1" dirty="0">
                <a:latin typeface="Brill"/>
                <a:ea typeface="Calibri" panose="020F0502020204030204" pitchFamily="34" charset="0"/>
                <a:cs typeface="Arial" panose="020B0604020202020204" pitchFamily="34" charset="0"/>
              </a:rPr>
              <a:t>design</a:t>
            </a:r>
            <a:r>
              <a:rPr lang="en-AU" sz="1300" dirty="0">
                <a:latin typeface="Brill"/>
                <a:ea typeface="Calibri" panose="020F0502020204030204" pitchFamily="34" charset="0"/>
                <a:cs typeface="Arial" panose="020B0604020202020204" pitchFamily="34" charset="0"/>
              </a:rPr>
              <a:t>’ and ‘</a:t>
            </a:r>
            <a:r>
              <a:rPr lang="en-AU" sz="1300" i="1" dirty="0">
                <a:latin typeface="Brill"/>
                <a:ea typeface="Calibri" panose="020F0502020204030204" pitchFamily="34" charset="0"/>
                <a:cs typeface="Arial" panose="020B0604020202020204" pitchFamily="34" charset="0"/>
              </a:rPr>
              <a:t>shift</a:t>
            </a:r>
            <a:r>
              <a:rPr lang="en-AU" sz="1300" dirty="0">
                <a:latin typeface="Brill"/>
                <a:ea typeface="Calibri" panose="020F0502020204030204" pitchFamily="34" charset="0"/>
                <a:cs typeface="Arial" panose="020B0604020202020204" pitchFamily="34" charset="0"/>
              </a:rPr>
              <a:t>’. A teacher’s </a:t>
            </a:r>
            <a:r>
              <a:rPr lang="en-AU" sz="1300" i="1" dirty="0">
                <a:latin typeface="Brill"/>
                <a:ea typeface="Calibri" panose="020F0502020204030204" pitchFamily="34" charset="0"/>
                <a:cs typeface="Arial" panose="020B0604020202020204" pitchFamily="34" charset="0"/>
              </a:rPr>
              <a:t>stance</a:t>
            </a:r>
            <a:r>
              <a:rPr lang="en-AU" sz="1300" dirty="0">
                <a:latin typeface="Brill"/>
                <a:ea typeface="Calibri" panose="020F0502020204030204" pitchFamily="34" charset="0"/>
                <a:cs typeface="Arial" panose="020B0604020202020204" pitchFamily="34" charset="0"/>
              </a:rPr>
              <a:t> is where they view students’ multilingualism as central to their identities. This is an important foundational philosophy of translanguaging. Teachers must believe that multilingualism is a resource for learners to think and learn in, should allow learners to determine how they use their linguistic repertoires, and believe that translanguaging enables learners to use languages in a natural way for them. </a:t>
            </a:r>
          </a:p>
          <a:p>
            <a:pPr indent="482940" algn="just">
              <a:lnSpc>
                <a:spcPts val="1421"/>
              </a:lnSpc>
            </a:pPr>
            <a:endParaRPr lang="en-AU" sz="1300" dirty="0">
              <a:latin typeface="Brill"/>
              <a:ea typeface="Calibri" panose="020F0502020204030204" pitchFamily="34" charset="0"/>
              <a:cs typeface="Arial" panose="020B0604020202020204" pitchFamily="34" charset="0"/>
            </a:endParaRPr>
          </a:p>
          <a:p>
            <a:pPr indent="482940" algn="just">
              <a:lnSpc>
                <a:spcPts val="1421"/>
              </a:lnSpc>
            </a:pPr>
            <a:r>
              <a:rPr lang="en-AU" sz="1300" dirty="0">
                <a:latin typeface="Brill"/>
                <a:ea typeface="Calibri" panose="020F0502020204030204" pitchFamily="34" charset="0"/>
                <a:cs typeface="Arial" panose="020B0604020202020204" pitchFamily="34" charset="0"/>
              </a:rPr>
              <a:t>Then teachers need to </a:t>
            </a:r>
            <a:r>
              <a:rPr lang="en-AU" sz="1300" i="1" dirty="0">
                <a:latin typeface="Brill"/>
                <a:ea typeface="Calibri" panose="020F0502020204030204" pitchFamily="34" charset="0"/>
                <a:cs typeface="Arial" panose="020B0604020202020204" pitchFamily="34" charset="0"/>
              </a:rPr>
              <a:t>design</a:t>
            </a:r>
            <a:r>
              <a:rPr lang="en-AU" sz="1300" dirty="0">
                <a:latin typeface="Brill"/>
                <a:ea typeface="Calibri" panose="020F0502020204030204" pitchFamily="34" charset="0"/>
                <a:cs typeface="Arial" panose="020B0604020202020204" pitchFamily="34" charset="0"/>
              </a:rPr>
              <a:t> instruction that integrates students’ linguistic repertoires. “Designing instruction based on translanguaging theory requires three elements: 1) constructing collaborative/cooperative structures, 2) collecting varied multilingual and multimodal instructional resources, and 3) using translanguaging pedagogical practices” (García &amp; </a:t>
            </a:r>
            <a:r>
              <a:rPr lang="en-AU" sz="1300" dirty="0" err="1">
                <a:latin typeface="Brill"/>
                <a:ea typeface="Calibri" panose="020F0502020204030204" pitchFamily="34" charset="0"/>
                <a:cs typeface="Arial" panose="020B0604020202020204" pitchFamily="34" charset="0"/>
              </a:rPr>
              <a:t>Kleyn</a:t>
            </a:r>
            <a:r>
              <a:rPr lang="en-AU" sz="1300" dirty="0">
                <a:latin typeface="Brill"/>
                <a:ea typeface="Calibri" panose="020F0502020204030204" pitchFamily="34" charset="0"/>
                <a:cs typeface="Arial" panose="020B0604020202020204" pitchFamily="34" charset="0"/>
              </a:rPr>
              <a:t>, 2016, p.21). Translanguaging capitalises on social interaction between students who share common languages, such as through discussion and collaboration. It also gives power to students to use languages for their learning. Multilingual and multimodal resources such as texts, videos, movies and internet resources are important to facilitate these translanguaging practices. The design of teaching with translanguaging can also include family and community in school. </a:t>
            </a:r>
          </a:p>
          <a:p>
            <a:pPr indent="482940" algn="just">
              <a:lnSpc>
                <a:spcPts val="1421"/>
              </a:lnSpc>
            </a:pPr>
            <a:endParaRPr lang="en-AU" sz="1300" dirty="0">
              <a:latin typeface="Brill"/>
              <a:ea typeface="Calibri" panose="020F0502020204030204" pitchFamily="34" charset="0"/>
              <a:cs typeface="Arial" panose="020B0604020202020204" pitchFamily="34" charset="0"/>
            </a:endParaRPr>
          </a:p>
          <a:p>
            <a:pPr indent="482940" algn="just">
              <a:lnSpc>
                <a:spcPts val="1421"/>
              </a:lnSpc>
            </a:pPr>
            <a:r>
              <a:rPr lang="en-AU" sz="1300" dirty="0">
                <a:latin typeface="Brill"/>
                <a:ea typeface="Calibri" panose="020F0502020204030204" pitchFamily="34" charset="0"/>
                <a:cs typeface="Arial" panose="020B0604020202020204" pitchFamily="34" charset="0"/>
              </a:rPr>
              <a:t>Teaching needs to respond to learners’ linguistic repertoires which are varied, so </a:t>
            </a:r>
            <a:r>
              <a:rPr lang="en-AU" sz="1300" i="1" dirty="0">
                <a:latin typeface="Brill"/>
                <a:ea typeface="Calibri" panose="020F0502020204030204" pitchFamily="34" charset="0"/>
                <a:cs typeface="Arial" panose="020B0604020202020204" pitchFamily="34" charset="0"/>
              </a:rPr>
              <a:t>shifts</a:t>
            </a:r>
            <a:r>
              <a:rPr lang="en-AU" sz="1300" dirty="0">
                <a:latin typeface="Brill"/>
                <a:ea typeface="Calibri" panose="020F0502020204030204" pitchFamily="34" charset="0"/>
                <a:cs typeface="Arial" panose="020B0604020202020204" pitchFamily="34" charset="0"/>
              </a:rPr>
              <a:t> are required to respond to individual differences in students’ language repertoires and </a:t>
            </a:r>
            <a:r>
              <a:rPr lang="en-AU" sz="1300" i="1" dirty="0">
                <a:latin typeface="Brill"/>
                <a:ea typeface="Calibri" panose="020F0502020204030204" pitchFamily="34" charset="0"/>
                <a:cs typeface="Arial" panose="020B0604020202020204" pitchFamily="34" charset="0"/>
              </a:rPr>
              <a:t>shift</a:t>
            </a:r>
            <a:r>
              <a:rPr lang="en-AU" sz="1300" dirty="0">
                <a:latin typeface="Brill"/>
                <a:ea typeface="Calibri" panose="020F0502020204030204" pitchFamily="34" charset="0"/>
                <a:cs typeface="Arial" panose="020B0604020202020204" pitchFamily="34" charset="0"/>
              </a:rPr>
              <a:t> to students’ linguistic needs and practices during learning.</a:t>
            </a:r>
            <a:endParaRPr lang="en-AU" sz="13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
        <p:nvSpPr>
          <p:cNvPr id="4" name="Slide Number Placeholder 3"/>
          <p:cNvSpPr>
            <a:spLocks noGrp="1"/>
          </p:cNvSpPr>
          <p:nvPr>
            <p:ph type="sldNum" sz="quarter" idx="5"/>
          </p:nvPr>
        </p:nvSpPr>
        <p:spPr/>
        <p:txBody>
          <a:bodyPr/>
          <a:lstStyle/>
          <a:p>
            <a:fld id="{05A7FDC3-FAFD-4CD9-B60D-BADC9F2FC46C}" type="slidenum">
              <a:rPr lang="en-AU" smtClean="0"/>
              <a:t>6</a:t>
            </a:fld>
            <a:endParaRPr lang="en-AU"/>
          </a:p>
        </p:txBody>
      </p:sp>
    </p:spTree>
    <p:extLst>
      <p:ext uri="{BB962C8B-B14F-4D97-AF65-F5344CB8AC3E}">
        <p14:creationId xmlns:p14="http://schemas.microsoft.com/office/powerpoint/2010/main" val="1140900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Brill"/>
                <a:ea typeface="Calibri" panose="020F0502020204030204" pitchFamily="34" charset="0"/>
                <a:cs typeface="Arial" panose="020B0604020202020204" pitchFamily="34" charset="0"/>
              </a:rPr>
              <a:t>The translanguaging design principles</a:t>
            </a:r>
            <a:r>
              <a:rPr lang="en-AU" sz="1300" dirty="0">
                <a:latin typeface="Brill"/>
                <a:ea typeface="Calibri" panose="020F0502020204030204" pitchFamily="34" charset="0"/>
                <a:cs typeface="Arial" panose="020B0604020202020204" pitchFamily="34" charset="0"/>
              </a:rPr>
              <a:t> identified by (Rowe, 2018) are also important to consider when planning for translanguaging teaching and learning. The principles </a:t>
            </a:r>
            <a:r>
              <a:rPr lang="en-US" sz="1300" dirty="0">
                <a:latin typeface="Brill"/>
                <a:ea typeface="Calibri" panose="020F0502020204030204" pitchFamily="34" charset="0"/>
                <a:cs typeface="Arial" panose="020B0604020202020204" pitchFamily="34" charset="0"/>
              </a:rPr>
              <a:t>are “… </a:t>
            </a:r>
            <a:r>
              <a:rPr lang="en-AU" sz="1300" dirty="0">
                <a:latin typeface="Brill"/>
                <a:ea typeface="Calibri" panose="020F0502020204030204" pitchFamily="34" charset="0"/>
                <a:cs typeface="Arial" panose="020B0604020202020204" pitchFamily="34" charset="0"/>
              </a:rPr>
              <a:t>valuing students’ languages and cultures, modelling translanguaging, providing authentic opportunities for multilingual communication, inviting two-way translation, composing dual-language texts, and connecting students with bilingual or multilingual audiences” (Rowe, 2018, p.31). </a:t>
            </a:r>
            <a:endParaRPr lang="en-AU" dirty="0"/>
          </a:p>
        </p:txBody>
      </p:sp>
      <p:sp>
        <p:nvSpPr>
          <p:cNvPr id="4" name="Slide Number Placeholder 3"/>
          <p:cNvSpPr>
            <a:spLocks noGrp="1"/>
          </p:cNvSpPr>
          <p:nvPr>
            <p:ph type="sldNum" sz="quarter" idx="5"/>
          </p:nvPr>
        </p:nvSpPr>
        <p:spPr/>
        <p:txBody>
          <a:bodyPr/>
          <a:lstStyle/>
          <a:p>
            <a:fld id="{05A7FDC3-FAFD-4CD9-B60D-BADC9F2FC46C}" type="slidenum">
              <a:rPr lang="en-AU" smtClean="0"/>
              <a:t>7</a:t>
            </a:fld>
            <a:endParaRPr lang="en-AU"/>
          </a:p>
        </p:txBody>
      </p:sp>
    </p:spTree>
    <p:extLst>
      <p:ext uri="{BB962C8B-B14F-4D97-AF65-F5344CB8AC3E}">
        <p14:creationId xmlns:p14="http://schemas.microsoft.com/office/powerpoint/2010/main" val="1982242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300" dirty="0"/>
              <a:t>Considering the notions of stance, design &amp; shift, as well as the translanguaging design principles, I worked with my pre-service teachers to create examples of practice. These were informed by our experiences in a multilingual/ multicultural school in Melbourne (Australia).</a:t>
            </a:r>
          </a:p>
          <a:p>
            <a:endParaRPr lang="en-AU" sz="1300" dirty="0"/>
          </a:p>
          <a:p>
            <a:r>
              <a:rPr lang="en-AU" sz="1300" dirty="0"/>
              <a:t>As well as the theoretical considerations, we needed to consider the unique features of our context, including the way in which translanguaging could be undertaken by monolingual teachers or teachers that do not share the same languages as their learners. Also, we needed to consider the way in which learners could use their languages in classrooms if they are the only speaker of their language/s. So for these reasons, examples of practice were created that demonstrate a variety of practical applications of translanguaging pedagogy for teaching and assessment purposes and identify a range of ways that multilingual learners’ full range of linguistic resources can be leveraged in classrooms. Four examples will be shared.</a:t>
            </a:r>
            <a:endParaRPr lang="en-AU" dirty="0"/>
          </a:p>
        </p:txBody>
      </p:sp>
      <p:sp>
        <p:nvSpPr>
          <p:cNvPr id="4" name="Slide Number Placeholder 3"/>
          <p:cNvSpPr>
            <a:spLocks noGrp="1"/>
          </p:cNvSpPr>
          <p:nvPr>
            <p:ph type="sldNum" sz="quarter" idx="5"/>
          </p:nvPr>
        </p:nvSpPr>
        <p:spPr/>
        <p:txBody>
          <a:bodyPr/>
          <a:lstStyle/>
          <a:p>
            <a:fld id="{05A7FDC3-FAFD-4CD9-B60D-BADC9F2FC46C}" type="slidenum">
              <a:rPr lang="en-AU" smtClean="0"/>
              <a:t>8</a:t>
            </a:fld>
            <a:endParaRPr lang="en-AU"/>
          </a:p>
        </p:txBody>
      </p:sp>
    </p:spTree>
    <p:extLst>
      <p:ext uri="{BB962C8B-B14F-4D97-AF65-F5344CB8AC3E}">
        <p14:creationId xmlns:p14="http://schemas.microsoft.com/office/powerpoint/2010/main" val="2636847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i="1" dirty="0"/>
              <a:t>KWL charts</a:t>
            </a:r>
            <a:endParaRPr lang="en-AU" dirty="0"/>
          </a:p>
          <a:p>
            <a:r>
              <a:rPr lang="en-AU" dirty="0"/>
              <a:t>KWL charts are graphic organisers that can be used to track what students ‘know’, ‘want to know’ and have ‘learned’ during class. They can be used with any topic by learners in any year level. The KWL is designed to engage students throughout their learning. The ‘know’ section helps students to activate their schema on the topic and make explicit what they already know. The ‘want to know’ section helps students generate questions to guide their learning and make sense of new thoughts. Students add to their KWL chart throughout a unit, eventually completing the ‘learned’ section to demonstrate their progress and as a reflection on their learning of the topic content and their skill development. Individual knowledge over time can be tracked by students using a different coloured pen each time they add to the chart and contributions could be dated. Students can respond in L1, L2, or a combination of both. The use of L1 and L2 has an important cognitive function for students helping them make connections between their prior knowledge in L1 with new in-class learning in L2. Although the teacher may not be able to understand what the student has written in L1, they will know that the student has a certain number of points of information that they may otherwise have not have known if the chart was only in English. When students do these individually, the KWL chart can be used as assessment of students’ prior knowledge at the commencement of a topic, for ongoing formative assessment of learning throughout the topic informing teaching practice, and as a summative assessment at the end of a topic. The chart is also important for learners own self-assessment of their learning.</a:t>
            </a:r>
          </a:p>
        </p:txBody>
      </p:sp>
      <p:sp>
        <p:nvSpPr>
          <p:cNvPr id="4" name="Slide Number Placeholder 3"/>
          <p:cNvSpPr>
            <a:spLocks noGrp="1"/>
          </p:cNvSpPr>
          <p:nvPr>
            <p:ph type="sldNum" sz="quarter" idx="5"/>
          </p:nvPr>
        </p:nvSpPr>
        <p:spPr/>
        <p:txBody>
          <a:bodyPr/>
          <a:lstStyle/>
          <a:p>
            <a:fld id="{05A7FDC3-FAFD-4CD9-B60D-BADC9F2FC46C}" type="slidenum">
              <a:rPr lang="en-AU" smtClean="0"/>
              <a:t>9</a:t>
            </a:fld>
            <a:endParaRPr lang="en-AU"/>
          </a:p>
        </p:txBody>
      </p:sp>
    </p:spTree>
    <p:extLst>
      <p:ext uri="{BB962C8B-B14F-4D97-AF65-F5344CB8AC3E}">
        <p14:creationId xmlns:p14="http://schemas.microsoft.com/office/powerpoint/2010/main" val="2891018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300" b="1" i="1" dirty="0"/>
              <a:t>Research project reports</a:t>
            </a:r>
            <a:endParaRPr lang="en-AU" sz="1300" dirty="0"/>
          </a:p>
          <a:p>
            <a:r>
              <a:rPr lang="en-AU" sz="1300" dirty="0"/>
              <a:t>A commonly used open-ended task, is research project reports. These can be about any topic and can be teacher- or student-driven. Once a topic is selected, and perhaps key questions to investigate are decided upon, students search for information and read. Immediately this invites a multitude of opportunities for students to use their full range of linguistic resources across languages. It can include searching for and locating internet sources of information in any language and the reading of them, reading L1, L2 or bilingual texts, using dictionaries in any language including bilingual dictionaries and picture dictionaries, and speaking with and communicating (via such things as emails, letters, text messages, phone interviews) with resource people (anywhere in the world). Each of these, build content knowledge on the topic. Allowing research to be done in any language enables a greater depth and detail in the project because students are able to use their linguistic strengths. Graphic organisers (such as Venn diagrams, mindmaps, T-charts, see Teach Starter, 2021) can then be used to support the writing process. Graphic organisers provide a structure for writing, support students to plan their work, and provide a way for students to get down their knowledge, thoughts, ideas and questions. These can be used with any language and are important to support the thinking and planning process for learners’ writing. It is not important for teachers to be able to read students work for it to be valuable for students, for it to enhance their learning and increase their confidence in their learning. Observations and student conferencing can be used as formative assessment, leading to teachers providing targeted support. Scaffolding is one form of targeted support during the project writing process including such things as guided writing, joint construction, modelled writing, shared writing and teacher- or peer-editing. Multilingual resources such as bilingual texts, dictionaries and L1-speakers are valuable forms of support at this stage too. The final product is a written research project report. The final stage may also include project presentations. Multilingual learners’ languages could be drawn on in oral presentations by using a language of choice with an audience of choice. For example, students may choose to present their project to peers or another class in L2 English or may choose to present in L1 to their family, a community group, or L1-speaking friends. </a:t>
            </a:r>
          </a:p>
        </p:txBody>
      </p:sp>
      <p:sp>
        <p:nvSpPr>
          <p:cNvPr id="4" name="Slide Number Placeholder 3"/>
          <p:cNvSpPr>
            <a:spLocks noGrp="1"/>
          </p:cNvSpPr>
          <p:nvPr>
            <p:ph type="sldNum" sz="quarter" idx="5"/>
          </p:nvPr>
        </p:nvSpPr>
        <p:spPr/>
        <p:txBody>
          <a:bodyPr/>
          <a:lstStyle/>
          <a:p>
            <a:fld id="{05A7FDC3-FAFD-4CD9-B60D-BADC9F2FC46C}" type="slidenum">
              <a:rPr lang="en-AU" smtClean="0"/>
              <a:t>10</a:t>
            </a:fld>
            <a:endParaRPr lang="en-AU"/>
          </a:p>
        </p:txBody>
      </p:sp>
    </p:spTree>
    <p:extLst>
      <p:ext uri="{BB962C8B-B14F-4D97-AF65-F5344CB8AC3E}">
        <p14:creationId xmlns:p14="http://schemas.microsoft.com/office/powerpoint/2010/main" val="3548335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300" b="1" i="1" dirty="0"/>
              <a:t>Multilingual interviews and surveys</a:t>
            </a:r>
            <a:endParaRPr lang="en-AU" sz="1300" dirty="0"/>
          </a:p>
          <a:p>
            <a:r>
              <a:rPr lang="en-AU" sz="1300" dirty="0"/>
              <a:t>Multilingual interviews and surveys can be carried out with learners of all year levels for a variety of purposes, within a variety of topics. One task that involves multilingual </a:t>
            </a:r>
            <a:r>
              <a:rPr lang="en-AU" sz="1300" b="1" dirty="0"/>
              <a:t>interviews</a:t>
            </a:r>
            <a:r>
              <a:rPr lang="en-AU" sz="1300" dirty="0"/>
              <a:t> is interviewing family members from different generations to find out about daily life for them at the students’ current age. Learners design a set of questions to ask them, ask the questions orally (L1, L2, mix of L1 &amp; L2, possibly even L3, L4+) and record the responses (in any language/s). Students then summarise what they found out (in any language) and create a way to show what they learned (oral, written, multimodal, using L1, L2, or both). Students then share what they learned with a classmate (L1 or L2) which may involve two-way (or more) translation, then with a group, then with the teacher and whole class (L2 English). This process moves from a small supportive one-to-one sharing, increasingly building the size of the group that is being communicated with. The familiarity and repetition of presenting to new audiences supports students’ confidence with larger group presentations. Finally, students write letters of thanks to the family members that were interviewed in the language used with them if possible. This task is a powerful way to use multilingual learners’ repertoires to gather information, demonstrates value in gaining knowledge using languages and engages families in class work.</a:t>
            </a:r>
          </a:p>
          <a:p>
            <a:endParaRPr lang="en-AU" sz="1300" dirty="0"/>
          </a:p>
          <a:p>
            <a:r>
              <a:rPr lang="en-AU" sz="1300" dirty="0"/>
              <a:t>Similarly, multilingual </a:t>
            </a:r>
            <a:r>
              <a:rPr lang="en-AU" sz="1300" b="1" dirty="0"/>
              <a:t>surveys</a:t>
            </a:r>
            <a:r>
              <a:rPr lang="en-AU" sz="1300" dirty="0"/>
              <a:t> can be conducted which authentically utilise the language repertoires of students. One example of a topic that could be explored beyond the classroom is ‘favourite food’. Students can survey their family and friends for their responses. The surveys may be done face-to-face, on paper, over the phone, via text, email, or other social media (with parental consent), and these surveys can be conducted in a range of languages depending on who students survey. Multilingual use can be particularly encouraged by having a class challenge to gather responses from as many countries as possible and using as many languages as possible. The information can then be collated and graphed, individually, and then again with whole class data. Connections can be made with the mathematics skills of presenting data and interpreting data. There are a multitude of possibilities for assessment. In this example, students’ understanding of mathematical concepts and their ability to present and interpret data could be a focus for assessment. In this case, these understandings can be visually demonstrated regardless of the languages used in the gathering of the data. </a:t>
            </a:r>
            <a:endParaRPr lang="en-AU" dirty="0"/>
          </a:p>
        </p:txBody>
      </p:sp>
      <p:sp>
        <p:nvSpPr>
          <p:cNvPr id="4" name="Slide Number Placeholder 3"/>
          <p:cNvSpPr>
            <a:spLocks noGrp="1"/>
          </p:cNvSpPr>
          <p:nvPr>
            <p:ph type="sldNum" sz="quarter" idx="5"/>
          </p:nvPr>
        </p:nvSpPr>
        <p:spPr/>
        <p:txBody>
          <a:bodyPr/>
          <a:lstStyle/>
          <a:p>
            <a:fld id="{05A7FDC3-FAFD-4CD9-B60D-BADC9F2FC46C}" type="slidenum">
              <a:rPr lang="en-AU" smtClean="0"/>
              <a:t>11</a:t>
            </a:fld>
            <a:endParaRPr lang="en-AU"/>
          </a:p>
        </p:txBody>
      </p:sp>
    </p:spTree>
    <p:extLst>
      <p:ext uri="{BB962C8B-B14F-4D97-AF65-F5344CB8AC3E}">
        <p14:creationId xmlns:p14="http://schemas.microsoft.com/office/powerpoint/2010/main" val="437447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300" b="1" i="1" dirty="0"/>
              <a:t>Multilingual promotional travel materials</a:t>
            </a:r>
            <a:endParaRPr lang="en-AU" sz="1300" dirty="0"/>
          </a:p>
          <a:p>
            <a:r>
              <a:rPr lang="en-AU" sz="1300" dirty="0"/>
              <a:t>This task was designed for a composite Year 5/6 class that comprises a wide range of languages, and they have been learning about places in Australia. They have been tasked to create a promotional travel brochure or video for international visitors coming to their location of choice in Australia. The context is set that the promotional materials are needed in as many languages as possible to provide information to the international travellers. The materials will include information about the travel location and what the visitors can see and do there. The research to gather the information can be done in L1, L2, or a combination of both. It may include such things as books, online resources and resource people. Students’ use of their languages when doing research enables a greater depth of content understanding than if the task is restricted to only English. It also helps them to make connections between their knowledge in L1 and L2. The task includes various elements of choice. Students can create a promotional travel brochure or video, select their travel location, and have choice in which language it will be presented in. The options to create a brochure or video provide opportunities for students to be creative whilst selecting their preferred mode of communication. The brochure will rely more on writing ability, whilst the video will rely more on oral ability, and both utilise images. Formative assessment can be carried out during the task, observing and questioning students about the information they are gathering and what they have found out. The use of images and English text or oral description can support teachers to understand promotional materials that are in languages other than English. This knowledge may support teachers to scaffold the task and guide students’ work. As a culmination, the brochures and videos can be shared with learners’ families and friends as an authentic audience.</a:t>
            </a:r>
          </a:p>
          <a:p>
            <a:r>
              <a:rPr lang="en-AU" sz="1300" dirty="0"/>
              <a:t> </a:t>
            </a:r>
          </a:p>
          <a:p>
            <a:endParaRPr lang="en-AU" sz="1300" dirty="0"/>
          </a:p>
        </p:txBody>
      </p:sp>
      <p:sp>
        <p:nvSpPr>
          <p:cNvPr id="4" name="Slide Number Placeholder 3"/>
          <p:cNvSpPr>
            <a:spLocks noGrp="1"/>
          </p:cNvSpPr>
          <p:nvPr>
            <p:ph type="sldNum" sz="quarter" idx="5"/>
          </p:nvPr>
        </p:nvSpPr>
        <p:spPr/>
        <p:txBody>
          <a:bodyPr/>
          <a:lstStyle/>
          <a:p>
            <a:fld id="{05A7FDC3-FAFD-4CD9-B60D-BADC9F2FC46C}" type="slidenum">
              <a:rPr lang="en-AU" smtClean="0"/>
              <a:t>12</a:t>
            </a:fld>
            <a:endParaRPr lang="en-AU"/>
          </a:p>
        </p:txBody>
      </p:sp>
    </p:spTree>
    <p:extLst>
      <p:ext uri="{BB962C8B-B14F-4D97-AF65-F5344CB8AC3E}">
        <p14:creationId xmlns:p14="http://schemas.microsoft.com/office/powerpoint/2010/main" val="3774492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300" dirty="0"/>
              <a:t>To wrap up, translanguaging is proposed as a practical way to challenge traditional monolingual practices in schools and invite the plethora of multilingual students’ languages into classrooms. And importantly, it brings languages that are often invisible into classrooms and demonstrates a valuing of them. </a:t>
            </a:r>
          </a:p>
          <a:p>
            <a:r>
              <a:rPr lang="en-AU" sz="1300" dirty="0"/>
              <a:t>This practice demonstrates linguistic inclusion, acknowledges the capabilities of learners that are across languages, and can be used to leverage classroom learning. In this way, translanguaging contributes towards more equitable teaching and assessment practices for multilingual learners and fosters greater social and educational justice.</a:t>
            </a:r>
          </a:p>
          <a:p>
            <a:r>
              <a:rPr lang="en-AU" sz="1300" dirty="0"/>
              <a:t>Although the need to include multilingual learners’ languages in classroom practice is becoming more widely understood by teachers, actual classroom practice enacting linguistically-inclusive pedagogy is less developed and it is hoped that by sharing translanguaging practices it can contribute towards more widespread use in schools.</a:t>
            </a:r>
          </a:p>
          <a:p>
            <a:endParaRPr lang="en-AU" dirty="0"/>
          </a:p>
          <a:p>
            <a:endParaRPr lang="en-AU" dirty="0"/>
          </a:p>
        </p:txBody>
      </p:sp>
      <p:sp>
        <p:nvSpPr>
          <p:cNvPr id="4" name="Slide Number Placeholder 3"/>
          <p:cNvSpPr>
            <a:spLocks noGrp="1"/>
          </p:cNvSpPr>
          <p:nvPr>
            <p:ph type="sldNum" sz="quarter" idx="5"/>
          </p:nvPr>
        </p:nvSpPr>
        <p:spPr/>
        <p:txBody>
          <a:bodyPr/>
          <a:lstStyle/>
          <a:p>
            <a:fld id="{05A7FDC3-FAFD-4CD9-B60D-BADC9F2FC46C}" type="slidenum">
              <a:rPr lang="en-AU" smtClean="0"/>
              <a:t>13</a:t>
            </a:fld>
            <a:endParaRPr lang="en-AU"/>
          </a:p>
        </p:txBody>
      </p:sp>
    </p:spTree>
    <p:extLst>
      <p:ext uri="{BB962C8B-B14F-4D97-AF65-F5344CB8AC3E}">
        <p14:creationId xmlns:p14="http://schemas.microsoft.com/office/powerpoint/2010/main" val="1365742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5A7FDC3-FAFD-4CD9-B60D-BADC9F2FC46C}" type="slidenum">
              <a:rPr lang="en-AU" smtClean="0"/>
              <a:t>14</a:t>
            </a:fld>
            <a:endParaRPr lang="en-AU"/>
          </a:p>
        </p:txBody>
      </p:sp>
    </p:spTree>
    <p:extLst>
      <p:ext uri="{BB962C8B-B14F-4D97-AF65-F5344CB8AC3E}">
        <p14:creationId xmlns:p14="http://schemas.microsoft.com/office/powerpoint/2010/main" val="4974321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B8BDF11-8743-443A-AE70-77B816E18583}" type="datetimeFigureOut">
              <a:rPr lang="en-AU" smtClean="0"/>
              <a:t>18/05/2021</a:t>
            </a:fld>
            <a:endParaRPr lang="en-AU"/>
          </a:p>
        </p:txBody>
      </p:sp>
      <p:sp>
        <p:nvSpPr>
          <p:cNvPr id="5" name="Footer Placeholder 4"/>
          <p:cNvSpPr>
            <a:spLocks noGrp="1"/>
          </p:cNvSpPr>
          <p:nvPr>
            <p:ph type="ftr" sz="quarter" idx="11"/>
          </p:nvPr>
        </p:nvSpPr>
        <p:spPr>
          <a:xfrm>
            <a:off x="2692397" y="5037663"/>
            <a:ext cx="5214635" cy="279400"/>
          </a:xfrm>
        </p:spPr>
        <p:txBody>
          <a:bodyPr/>
          <a:lstStyle/>
          <a:p>
            <a:endParaRPr lang="en-AU"/>
          </a:p>
        </p:txBody>
      </p:sp>
      <p:sp>
        <p:nvSpPr>
          <p:cNvPr id="6" name="Slide Number Placeholder 5"/>
          <p:cNvSpPr>
            <a:spLocks noGrp="1"/>
          </p:cNvSpPr>
          <p:nvPr>
            <p:ph type="sldNum" sz="quarter" idx="12"/>
          </p:nvPr>
        </p:nvSpPr>
        <p:spPr>
          <a:xfrm>
            <a:off x="8956900" y="5037663"/>
            <a:ext cx="551167" cy="279400"/>
          </a:xfrm>
        </p:spPr>
        <p:txBody>
          <a:bodyPr/>
          <a:lstStyle/>
          <a:p>
            <a:fld id="{51ACF395-768E-42B7-8187-AF354E5FB9A0}" type="slidenum">
              <a:rPr lang="en-AU" smtClean="0"/>
              <a:t>‹#›</a:t>
            </a:fld>
            <a:endParaRPr lang="en-A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9432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8BDF11-8743-443A-AE70-77B816E18583}" type="datetimeFigureOut">
              <a:rPr lang="en-AU" smtClean="0"/>
              <a:t>18/05/2021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1ACF395-768E-42B7-8187-AF354E5FB9A0}" type="slidenum">
              <a:rPr lang="en-AU" smtClean="0"/>
              <a:t>‹#›</a:t>
            </a:fld>
            <a:endParaRPr lang="en-AU"/>
          </a:p>
        </p:txBody>
      </p:sp>
    </p:spTree>
    <p:extLst>
      <p:ext uri="{BB962C8B-B14F-4D97-AF65-F5344CB8AC3E}">
        <p14:creationId xmlns:p14="http://schemas.microsoft.com/office/powerpoint/2010/main" val="2875719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B8BDF11-8743-443A-AE70-77B816E18583}" type="datetimeFigureOut">
              <a:rPr lang="en-AU" smtClean="0"/>
              <a:t>18/05/2021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1ACF395-768E-42B7-8187-AF354E5FB9A0}" type="slidenum">
              <a:rPr lang="en-AU" smtClean="0"/>
              <a:t>‹#›</a:t>
            </a:fld>
            <a:endParaRPr lang="en-A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688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8BDF11-8743-443A-AE70-77B816E18583}" type="datetimeFigureOut">
              <a:rPr lang="en-AU" smtClean="0"/>
              <a:t>18/05/2021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1ACF395-768E-42B7-8187-AF354E5FB9A0}" type="slidenum">
              <a:rPr lang="en-AU" smtClean="0"/>
              <a:t>‹#›</a:t>
            </a:fld>
            <a:endParaRPr lang="en-AU"/>
          </a:p>
        </p:txBody>
      </p:sp>
    </p:spTree>
    <p:extLst>
      <p:ext uri="{BB962C8B-B14F-4D97-AF65-F5344CB8AC3E}">
        <p14:creationId xmlns:p14="http://schemas.microsoft.com/office/powerpoint/2010/main" val="1200155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8BDF11-8743-443A-AE70-77B816E18583}" type="datetimeFigureOut">
              <a:rPr lang="en-AU" smtClean="0"/>
              <a:t>18/05/2021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1ACF395-768E-42B7-8187-AF354E5FB9A0}" type="slidenum">
              <a:rPr lang="en-AU" smtClean="0"/>
              <a:t>‹#›</a:t>
            </a:fld>
            <a:endParaRPr lang="en-A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743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8BDF11-8743-443A-AE70-77B816E18583}" type="datetimeFigureOut">
              <a:rPr lang="en-AU" smtClean="0"/>
              <a:t>18/05/2021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1ACF395-768E-42B7-8187-AF354E5FB9A0}" type="slidenum">
              <a:rPr lang="en-AU" smtClean="0"/>
              <a:t>‹#›</a:t>
            </a:fld>
            <a:endParaRPr lang="en-A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0217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8BDF11-8743-443A-AE70-77B816E18583}" type="datetimeFigureOut">
              <a:rPr lang="en-AU" smtClean="0"/>
              <a:t>18/05/2021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1ACF395-768E-42B7-8187-AF354E5FB9A0}" type="slidenum">
              <a:rPr lang="en-AU" smtClean="0"/>
              <a:t>‹#›</a:t>
            </a:fld>
            <a:endParaRPr lang="en-AU"/>
          </a:p>
        </p:txBody>
      </p:sp>
    </p:spTree>
    <p:extLst>
      <p:ext uri="{BB962C8B-B14F-4D97-AF65-F5344CB8AC3E}">
        <p14:creationId xmlns:p14="http://schemas.microsoft.com/office/powerpoint/2010/main" val="1419371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B8BDF11-8743-443A-AE70-77B816E18583}" type="datetimeFigureOut">
              <a:rPr lang="en-AU" smtClean="0"/>
              <a:t>18/05/2021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1ACF395-768E-42B7-8187-AF354E5FB9A0}" type="slidenum">
              <a:rPr lang="en-AU" smtClean="0"/>
              <a:t>‹#›</a:t>
            </a:fld>
            <a:endParaRPr lang="en-A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7348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B8BDF11-8743-443A-AE70-77B816E18583}" type="datetimeFigureOut">
              <a:rPr lang="en-AU" smtClean="0"/>
              <a:t>18/05/2021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1ACF395-768E-42B7-8187-AF354E5FB9A0}" type="slidenum">
              <a:rPr lang="en-AU" smtClean="0"/>
              <a:t>‹#›</a:t>
            </a:fld>
            <a:endParaRPr lang="en-AU"/>
          </a:p>
        </p:txBody>
      </p:sp>
    </p:spTree>
    <p:extLst>
      <p:ext uri="{BB962C8B-B14F-4D97-AF65-F5344CB8AC3E}">
        <p14:creationId xmlns:p14="http://schemas.microsoft.com/office/powerpoint/2010/main" val="3909852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B8BDF11-8743-443A-AE70-77B816E18583}" type="datetimeFigureOut">
              <a:rPr lang="en-AU" smtClean="0"/>
              <a:t>18/05/2021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1ACF395-768E-42B7-8187-AF354E5FB9A0}" type="slidenum">
              <a:rPr lang="en-AU" smtClean="0"/>
              <a:t>‹#›</a:t>
            </a:fld>
            <a:endParaRPr lang="en-AU"/>
          </a:p>
        </p:txBody>
      </p:sp>
    </p:spTree>
    <p:extLst>
      <p:ext uri="{BB962C8B-B14F-4D97-AF65-F5344CB8AC3E}">
        <p14:creationId xmlns:p14="http://schemas.microsoft.com/office/powerpoint/2010/main" val="4255376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B8BDF11-8743-443A-AE70-77B816E18583}" type="datetimeFigureOut">
              <a:rPr lang="en-AU" smtClean="0"/>
              <a:t>18/05/2021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1ACF395-768E-42B7-8187-AF354E5FB9A0}" type="slidenum">
              <a:rPr lang="en-AU" smtClean="0"/>
              <a:t>‹#›</a:t>
            </a:fld>
            <a:endParaRPr lang="en-A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9923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B8BDF11-8743-443A-AE70-77B816E18583}" type="datetimeFigureOut">
              <a:rPr lang="en-AU" smtClean="0"/>
              <a:t>18/05/2021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1ACF395-768E-42B7-8187-AF354E5FB9A0}" type="slidenum">
              <a:rPr lang="en-AU" smtClean="0"/>
              <a:t>‹#›</a:t>
            </a:fld>
            <a:endParaRPr lang="en-A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8434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B8BDF11-8743-443A-AE70-77B816E18583}" type="datetimeFigureOut">
              <a:rPr lang="en-AU" smtClean="0"/>
              <a:t>18/05/2021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1ACF395-768E-42B7-8187-AF354E5FB9A0}" type="slidenum">
              <a:rPr lang="en-AU" smtClean="0"/>
              <a:t>‹#›</a:t>
            </a:fld>
            <a:endParaRPr lang="en-AU"/>
          </a:p>
        </p:txBody>
      </p:sp>
    </p:spTree>
    <p:extLst>
      <p:ext uri="{BB962C8B-B14F-4D97-AF65-F5344CB8AC3E}">
        <p14:creationId xmlns:p14="http://schemas.microsoft.com/office/powerpoint/2010/main" val="3847900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B8BDF11-8743-443A-AE70-77B816E18583}" type="datetimeFigureOut">
              <a:rPr lang="en-AU" smtClean="0"/>
              <a:t>18/05/2021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1ACF395-768E-42B7-8187-AF354E5FB9A0}" type="slidenum">
              <a:rPr lang="en-AU" smtClean="0"/>
              <a:t>‹#›</a:t>
            </a:fld>
            <a:endParaRPr lang="en-A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2760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B8BDF11-8743-443A-AE70-77B816E18583}" type="datetimeFigureOut">
              <a:rPr lang="en-AU" smtClean="0"/>
              <a:t>18/05/2021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1ACF395-768E-42B7-8187-AF354E5FB9A0}" type="slidenum">
              <a:rPr lang="en-AU" smtClean="0"/>
              <a:t>‹#›</a:t>
            </a:fld>
            <a:endParaRPr lang="en-A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1034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8BDF11-8743-443A-AE70-77B816E18583}" type="datetimeFigureOut">
              <a:rPr lang="en-AU" smtClean="0"/>
              <a:t>18/05/2021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1ACF395-768E-42B7-8187-AF354E5FB9A0}" type="slidenum">
              <a:rPr lang="en-AU" smtClean="0"/>
              <a:t>‹#›</a:t>
            </a:fld>
            <a:endParaRPr lang="en-A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3790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8BDF11-8743-443A-AE70-77B816E18583}" type="datetimeFigureOut">
              <a:rPr lang="en-AU" smtClean="0"/>
              <a:t>18/05/2021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1ACF395-768E-42B7-8187-AF354E5FB9A0}" type="slidenum">
              <a:rPr lang="en-AU" smtClean="0"/>
              <a:t>‹#›</a:t>
            </a:fld>
            <a:endParaRPr lang="en-A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2035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B8BDF11-8743-443A-AE70-77B816E18583}" type="datetimeFigureOut">
              <a:rPr lang="en-AU" smtClean="0"/>
              <a:t>18/05/2021</a:t>
            </a:fld>
            <a:endParaRPr lang="en-A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A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1ACF395-768E-42B7-8187-AF354E5FB9A0}" type="slidenum">
              <a:rPr lang="en-AU" smtClean="0"/>
              <a:t>‹#›</a:t>
            </a:fld>
            <a:endParaRPr lang="en-AU"/>
          </a:p>
        </p:txBody>
      </p:sp>
      <p:sp>
        <p:nvSpPr>
          <p:cNvPr id="12" name="MSIPCMContentMarking" descr="{&quot;HashCode&quot;:-1910640812,&quot;Placement&quot;:&quot;Header&quot;,&quot;Top&quot;:0.0,&quot;Left&quot;:398.729126,&quot;SlideWidth&quot;:960,&quot;SlideHeight&quot;:540}">
            <a:extLst>
              <a:ext uri="{FF2B5EF4-FFF2-40B4-BE49-F238E27FC236}">
                <a16:creationId xmlns:a16="http://schemas.microsoft.com/office/drawing/2014/main" id="{16B205F6-22E3-436D-BE7B-8A21C912CB52}"/>
              </a:ext>
            </a:extLst>
          </p:cNvPr>
          <p:cNvSpPr txBox="1"/>
          <p:nvPr userDrawn="1"/>
        </p:nvSpPr>
        <p:spPr>
          <a:xfrm>
            <a:off x="5063860" y="0"/>
            <a:ext cx="2064281" cy="296525"/>
          </a:xfrm>
          <a:prstGeom prst="rect">
            <a:avLst/>
          </a:prstGeom>
          <a:noFill/>
        </p:spPr>
        <p:txBody>
          <a:bodyPr vert="horz" wrap="square" lIns="0" tIns="0" rIns="0" bIns="0" rtlCol="0" anchor="ctr" anchorCtr="1">
            <a:spAutoFit/>
          </a:bodyPr>
          <a:lstStyle/>
          <a:p>
            <a:pPr algn="ctr">
              <a:spcBef>
                <a:spcPts val="0"/>
              </a:spcBef>
              <a:spcAft>
                <a:spcPts val="0"/>
              </a:spcAft>
            </a:pPr>
            <a:r>
              <a:rPr lang="en-AU" sz="1200">
                <a:solidFill>
                  <a:srgbClr val="EEDC00"/>
                </a:solidFill>
                <a:latin typeface="Calibri" panose="020F0502020204030204" pitchFamily="34" charset="0"/>
              </a:rPr>
              <a:t>RMIT Classification: Trusted</a:t>
            </a:r>
          </a:p>
        </p:txBody>
      </p:sp>
    </p:spTree>
    <p:extLst>
      <p:ext uri="{BB962C8B-B14F-4D97-AF65-F5344CB8AC3E}">
        <p14:creationId xmlns:p14="http://schemas.microsoft.com/office/powerpoint/2010/main" val="138120530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he.wikipedia.org/wiki/%D7%93%D7%92%D7%9C_%D7%9C%D7%90%D7%95%D7%9E%D7%99" TargetMode="External"/><Relationship Id="rId5" Type="http://schemas.openxmlformats.org/officeDocument/2006/relationships/image" Target="../media/image8.png"/><Relationship Id="rId4" Type="http://schemas.openxmlformats.org/officeDocument/2006/relationships/hyperlink" Target="http://no.wikipedia.org/wiki/fil:melbourne_map.png"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hyperlink" Target="mailto:naomi.wilks-smith@rmit.edu.au"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ebookcentral.proquest.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doi.org/10.1080/09585170802079488" TargetMode="External"/><Relationship Id="rId4" Type="http://schemas.openxmlformats.org/officeDocument/2006/relationships/hyperlink" Target="https://ila-onlinelibrary-wiley-com.ezproxy.lib.rmit.edu.au/doi/full/10.1002/trtr.167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BECA-A6D7-45D9-9E9A-D17EE4626485}"/>
              </a:ext>
            </a:extLst>
          </p:cNvPr>
          <p:cNvSpPr>
            <a:spLocks noGrp="1"/>
          </p:cNvSpPr>
          <p:nvPr>
            <p:ph type="ctrTitle"/>
          </p:nvPr>
        </p:nvSpPr>
        <p:spPr/>
        <p:txBody>
          <a:bodyPr/>
          <a:lstStyle/>
          <a:p>
            <a:r>
              <a:rPr lang="en-AU" dirty="0"/>
              <a:t>Translanguaging with Multilingual Learners</a:t>
            </a:r>
          </a:p>
        </p:txBody>
      </p:sp>
      <p:sp>
        <p:nvSpPr>
          <p:cNvPr id="3" name="Subtitle 2">
            <a:extLst>
              <a:ext uri="{FF2B5EF4-FFF2-40B4-BE49-F238E27FC236}">
                <a16:creationId xmlns:a16="http://schemas.microsoft.com/office/drawing/2014/main" id="{542DC138-2741-4C12-8811-EAC3C5662AE6}"/>
              </a:ext>
            </a:extLst>
          </p:cNvPr>
          <p:cNvSpPr>
            <a:spLocks noGrp="1"/>
          </p:cNvSpPr>
          <p:nvPr>
            <p:ph type="subTitle" idx="1"/>
          </p:nvPr>
        </p:nvSpPr>
        <p:spPr/>
        <p:txBody>
          <a:bodyPr>
            <a:normAutofit lnSpcReduction="10000"/>
          </a:bodyPr>
          <a:lstStyle/>
          <a:p>
            <a:endParaRPr lang="en-AU" dirty="0"/>
          </a:p>
          <a:p>
            <a:endParaRPr lang="en-AU" dirty="0"/>
          </a:p>
          <a:p>
            <a:r>
              <a:rPr lang="en-AU" dirty="0"/>
              <a:t>Naomi Wilks-Smith</a:t>
            </a:r>
          </a:p>
          <a:p>
            <a:endParaRPr lang="en-AU" dirty="0"/>
          </a:p>
        </p:txBody>
      </p:sp>
    </p:spTree>
    <p:extLst>
      <p:ext uri="{BB962C8B-B14F-4D97-AF65-F5344CB8AC3E}">
        <p14:creationId xmlns:p14="http://schemas.microsoft.com/office/powerpoint/2010/main" val="140415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0E12206-7566-4673-89E5-6228A671A68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133365" y="0"/>
            <a:ext cx="7925270" cy="6858000"/>
          </a:xfrm>
          <a:prstGeom prst="rect">
            <a:avLst/>
          </a:prstGeom>
        </p:spPr>
      </p:pic>
      <p:sp>
        <p:nvSpPr>
          <p:cNvPr id="2" name="Title 1">
            <a:extLst>
              <a:ext uri="{FF2B5EF4-FFF2-40B4-BE49-F238E27FC236}">
                <a16:creationId xmlns:a16="http://schemas.microsoft.com/office/drawing/2014/main" id="{B1C027E6-B4CA-45E5-96B5-5DC1AB1EBF55}"/>
              </a:ext>
            </a:extLst>
          </p:cNvPr>
          <p:cNvSpPr>
            <a:spLocks noGrp="1"/>
          </p:cNvSpPr>
          <p:nvPr>
            <p:ph type="ctrTitle"/>
          </p:nvPr>
        </p:nvSpPr>
        <p:spPr>
          <a:xfrm>
            <a:off x="0" y="1"/>
            <a:ext cx="2133365" cy="1948803"/>
          </a:xfrm>
        </p:spPr>
        <p:txBody>
          <a:bodyPr/>
          <a:lstStyle/>
          <a:p>
            <a:r>
              <a:rPr lang="en-AU" sz="3200" b="1" dirty="0"/>
              <a:t>263 languages</a:t>
            </a:r>
            <a:br>
              <a:rPr lang="en-AU" sz="3200" dirty="0"/>
            </a:br>
            <a:br>
              <a:rPr lang="en-AU" sz="3200" dirty="0"/>
            </a:br>
            <a:endParaRPr lang="en-AU" sz="3200" dirty="0"/>
          </a:p>
        </p:txBody>
      </p:sp>
      <p:pic>
        <p:nvPicPr>
          <p:cNvPr id="7" name="Picture 6">
            <a:extLst>
              <a:ext uri="{FF2B5EF4-FFF2-40B4-BE49-F238E27FC236}">
                <a16:creationId xmlns:a16="http://schemas.microsoft.com/office/drawing/2014/main" id="{084023AB-FDFF-4D26-A8BA-47AB5EF175F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0" y="1109275"/>
            <a:ext cx="2133365" cy="924458"/>
          </a:xfrm>
          <a:prstGeom prst="rect">
            <a:avLst/>
          </a:prstGeom>
        </p:spPr>
      </p:pic>
      <p:pic>
        <p:nvPicPr>
          <p:cNvPr id="1026" name="Picture 2" descr="Thirty Two Stock Illustrations – 868 Thirty Two Stock Illustrations,  Vectors &amp; Clipart - Dreamstime">
            <a:extLst>
              <a:ext uri="{FF2B5EF4-FFF2-40B4-BE49-F238E27FC236}">
                <a16:creationId xmlns:a16="http://schemas.microsoft.com/office/drawing/2014/main" id="{E66B954C-087D-424D-945D-E0570D87C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49732" y="0"/>
            <a:ext cx="3142268" cy="1684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917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3"/>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2">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3A927AD-06C7-4628-A7F1-C18C3C075EDC}"/>
              </a:ext>
            </a:extLst>
          </p:cNvPr>
          <p:cNvSpPr>
            <a:spLocks noGrp="1"/>
          </p:cNvSpPr>
          <p:nvPr>
            <p:ph type="title"/>
          </p:nvPr>
        </p:nvSpPr>
        <p:spPr>
          <a:xfrm>
            <a:off x="1055599" y="1055077"/>
            <a:ext cx="2532909" cy="4794578"/>
          </a:xfrm>
        </p:spPr>
        <p:txBody>
          <a:bodyPr>
            <a:normAutofit/>
          </a:bodyPr>
          <a:lstStyle/>
          <a:p>
            <a:pPr lvl="0" algn="l">
              <a:spcBef>
                <a:spcPct val="20000"/>
              </a:spcBef>
              <a:spcAft>
                <a:spcPts val="600"/>
              </a:spcAft>
              <a:buClr>
                <a:srgbClr val="83992A"/>
              </a:buClr>
              <a:buSzPct val="115000"/>
            </a:pPr>
            <a:r>
              <a:rPr lang="en-AU" dirty="0">
                <a:solidFill>
                  <a:srgbClr val="262626"/>
                </a:solidFill>
              </a:rPr>
              <a:t>A primary school example</a:t>
            </a:r>
            <a:br>
              <a:rPr lang="en-AU" dirty="0">
                <a:solidFill>
                  <a:srgbClr val="262626"/>
                </a:solidFill>
              </a:rPr>
            </a:br>
            <a:br>
              <a:rPr lang="en-AU" dirty="0">
                <a:solidFill>
                  <a:srgbClr val="262626"/>
                </a:solidFill>
              </a:rPr>
            </a:br>
            <a:r>
              <a:rPr lang="en-AU" sz="1500" dirty="0">
                <a:ln>
                  <a:noFill/>
                </a:ln>
                <a:solidFill>
                  <a:prstClr val="black">
                    <a:lumMod val="85000"/>
                    <a:lumOff val="15000"/>
                  </a:prstClr>
                </a:solidFill>
                <a:ea typeface="+mn-ea"/>
                <a:cs typeface="+mn-cs"/>
              </a:rPr>
              <a:t>324 students</a:t>
            </a:r>
            <a:br>
              <a:rPr lang="en-AU" sz="1500" dirty="0">
                <a:ln>
                  <a:noFill/>
                </a:ln>
                <a:solidFill>
                  <a:prstClr val="black">
                    <a:lumMod val="85000"/>
                    <a:lumOff val="15000"/>
                  </a:prstClr>
                </a:solidFill>
                <a:ea typeface="+mn-ea"/>
                <a:cs typeface="+mn-cs"/>
              </a:rPr>
            </a:br>
            <a:br>
              <a:rPr lang="en-AU" sz="1500" dirty="0">
                <a:ln>
                  <a:noFill/>
                </a:ln>
                <a:solidFill>
                  <a:prstClr val="black">
                    <a:lumMod val="85000"/>
                    <a:lumOff val="15000"/>
                  </a:prstClr>
                </a:solidFill>
                <a:ea typeface="+mn-ea"/>
                <a:cs typeface="+mn-cs"/>
              </a:rPr>
            </a:br>
            <a:r>
              <a:rPr lang="en-AU" sz="1500" dirty="0">
                <a:ln>
                  <a:noFill/>
                </a:ln>
                <a:solidFill>
                  <a:prstClr val="black">
                    <a:lumMod val="85000"/>
                    <a:lumOff val="15000"/>
                  </a:prstClr>
                </a:solidFill>
                <a:ea typeface="+mn-ea"/>
                <a:cs typeface="+mn-cs"/>
              </a:rPr>
              <a:t>More than 50% LBOTE</a:t>
            </a:r>
            <a:br>
              <a:rPr lang="en-AU" sz="1500" dirty="0">
                <a:ln>
                  <a:noFill/>
                </a:ln>
                <a:solidFill>
                  <a:prstClr val="black">
                    <a:lumMod val="85000"/>
                    <a:lumOff val="15000"/>
                  </a:prstClr>
                </a:solidFill>
                <a:ea typeface="+mn-ea"/>
                <a:cs typeface="+mn-cs"/>
              </a:rPr>
            </a:br>
            <a:br>
              <a:rPr lang="en-AU" sz="1500" dirty="0">
                <a:ln>
                  <a:noFill/>
                </a:ln>
                <a:solidFill>
                  <a:prstClr val="black">
                    <a:lumMod val="85000"/>
                    <a:lumOff val="15000"/>
                  </a:prstClr>
                </a:solidFill>
                <a:ea typeface="+mn-ea"/>
                <a:cs typeface="+mn-cs"/>
              </a:rPr>
            </a:br>
            <a:r>
              <a:rPr lang="en-AU" sz="1500" dirty="0">
                <a:ln>
                  <a:noFill/>
                </a:ln>
                <a:solidFill>
                  <a:prstClr val="black">
                    <a:lumMod val="85000"/>
                    <a:lumOff val="15000"/>
                  </a:prstClr>
                </a:solidFill>
                <a:ea typeface="+mn-ea"/>
                <a:cs typeface="+mn-cs"/>
              </a:rPr>
              <a:t>85 students in their first 5 years of English learning</a:t>
            </a:r>
            <a:endParaRPr lang="en-AU" dirty="0">
              <a:solidFill>
                <a:srgbClr val="262626"/>
              </a:solidFill>
            </a:endParaRPr>
          </a:p>
        </p:txBody>
      </p:sp>
      <p:sp useBgFill="1">
        <p:nvSpPr>
          <p:cNvPr id="20" name="Rectangle 14">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Content Placeholder 2">
            <a:extLst>
              <a:ext uri="{FF2B5EF4-FFF2-40B4-BE49-F238E27FC236}">
                <a16:creationId xmlns:a16="http://schemas.microsoft.com/office/drawing/2014/main" id="{5AE293A2-1A03-4E2F-916B-F25C56D9EA4A}"/>
              </a:ext>
            </a:extLst>
          </p:cNvPr>
          <p:cNvGraphicFramePr>
            <a:graphicFrameLocks noGrp="1"/>
          </p:cNvGraphicFramePr>
          <p:nvPr>
            <p:ph idx="1"/>
            <p:extLst>
              <p:ext uri="{D42A27DB-BD31-4B8C-83A1-F6EECF244321}">
                <p14:modId xmlns:p14="http://schemas.microsoft.com/office/powerpoint/2010/main" val="1140232428"/>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03611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extLst/>
          </a:blip>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2AC0F86-9A78-4E84-A4B4-ADB8B2629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4AF78B9E-8BE2-4706-9377-A05FA25AB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76" name="Picture 75">
              <a:extLst>
                <a:ext uri="{FF2B5EF4-FFF2-40B4-BE49-F238E27FC236}">
                  <a16:creationId xmlns:a16="http://schemas.microsoft.com/office/drawing/2014/main" id="{32CDFDE2-4DB3-4623-BA21-187D1B710F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7" name="Rectangle 76">
              <a:extLst>
                <a:ext uri="{FF2B5EF4-FFF2-40B4-BE49-F238E27FC236}">
                  <a16:creationId xmlns:a16="http://schemas.microsoft.com/office/drawing/2014/main" id="{ED74B2AA-1443-4E9B-8462-F7F5B852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8" name="Picture 77">
              <a:extLst>
                <a:ext uri="{FF2B5EF4-FFF2-40B4-BE49-F238E27FC236}">
                  <a16:creationId xmlns:a16="http://schemas.microsoft.com/office/drawing/2014/main" id="{9BB652B6-7300-49EC-9422-EF5342492A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79" name="Picture 78">
              <a:extLst>
                <a:ext uri="{FF2B5EF4-FFF2-40B4-BE49-F238E27FC236}">
                  <a16:creationId xmlns:a16="http://schemas.microsoft.com/office/drawing/2014/main" id="{D0909587-01DE-424D-A15F-DAA28CF2CD3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D496DF23-A0ED-461D-993D-19FFC74C0F2A}"/>
              </a:ext>
            </a:extLst>
          </p:cNvPr>
          <p:cNvSpPr>
            <a:spLocks noGrp="1"/>
          </p:cNvSpPr>
          <p:nvPr>
            <p:ph type="title"/>
          </p:nvPr>
        </p:nvSpPr>
        <p:spPr>
          <a:xfrm>
            <a:off x="7535825" y="982132"/>
            <a:ext cx="3360772" cy="1303867"/>
          </a:xfrm>
        </p:spPr>
        <p:txBody>
          <a:bodyPr>
            <a:normAutofit/>
          </a:bodyPr>
          <a:lstStyle/>
          <a:p>
            <a:pPr>
              <a:lnSpc>
                <a:spcPct val="90000"/>
              </a:lnSpc>
            </a:pPr>
            <a:r>
              <a:rPr lang="en-AU" sz="3700"/>
              <a:t>Bi-/multilingual learners</a:t>
            </a:r>
          </a:p>
        </p:txBody>
      </p:sp>
      <p:sp>
        <p:nvSpPr>
          <p:cNvPr id="81" name="Rectangle 80">
            <a:extLst>
              <a:ext uri="{FF2B5EF4-FFF2-40B4-BE49-F238E27FC236}">
                <a16:creationId xmlns:a16="http://schemas.microsoft.com/office/drawing/2014/main" id="{69A54E25-1C05-48E5-A5CC-3778C1D36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jewishstudies.washington.edu/wp-content/uploads/2017/09/brain-image-e1564517009118-1024x627.jpg">
            <a:extLst>
              <a:ext uri="{FF2B5EF4-FFF2-40B4-BE49-F238E27FC236}">
                <a16:creationId xmlns:a16="http://schemas.microsoft.com/office/drawing/2014/main" id="{A1022678-6E75-423F-88CF-AC179BD11D4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6210" b="-1"/>
          <a:stretch/>
        </p:blipFill>
        <p:spPr bwMode="auto">
          <a:xfrm>
            <a:off x="1412683" y="1410208"/>
            <a:ext cx="5278777" cy="3858780"/>
          </a:xfrm>
          <a:prstGeom prst="rect">
            <a:avLst/>
          </a:prstGeom>
          <a:noFill/>
          <a:extLst>
            <a:ext uri="{909E8E84-426E-40DD-AFC4-6F175D3DCCD1}">
              <a14:hiddenFill xmlns:a14="http://schemas.microsoft.com/office/drawing/2010/main">
                <a:solidFill>
                  <a:srgbClr val="FFFFFF"/>
                </a:solidFill>
              </a14:hiddenFill>
            </a:ext>
          </a:extLst>
        </p:spPr>
      </p:pic>
      <p:cxnSp>
        <p:nvCxnSpPr>
          <p:cNvPr id="83" name="Straight Connector 82">
            <a:extLst>
              <a:ext uri="{FF2B5EF4-FFF2-40B4-BE49-F238E27FC236}">
                <a16:creationId xmlns:a16="http://schemas.microsoft.com/office/drawing/2014/main" id="{0E5D0023-B23E-4823-8D72-B07FFF8CAE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1030" name="Content Placeholder 1029">
            <a:extLst>
              <a:ext uri="{FF2B5EF4-FFF2-40B4-BE49-F238E27FC236}">
                <a16:creationId xmlns:a16="http://schemas.microsoft.com/office/drawing/2014/main" id="{4DB63C52-44DB-4DBD-953A-F3BFD61D16BE}"/>
              </a:ext>
            </a:extLst>
          </p:cNvPr>
          <p:cNvSpPr>
            <a:spLocks noGrp="1"/>
          </p:cNvSpPr>
          <p:nvPr>
            <p:ph idx="1"/>
          </p:nvPr>
        </p:nvSpPr>
        <p:spPr>
          <a:xfrm>
            <a:off x="7535824" y="2556932"/>
            <a:ext cx="3360771" cy="3318936"/>
          </a:xfrm>
        </p:spPr>
        <p:txBody>
          <a:bodyPr>
            <a:normAutofit fontScale="70000" lnSpcReduction="20000"/>
          </a:bodyPr>
          <a:lstStyle/>
          <a:p>
            <a:r>
              <a:rPr lang="en-US" dirty="0"/>
              <a:t>Use languages for various purposes &amp; audiences</a:t>
            </a:r>
          </a:p>
          <a:p>
            <a:r>
              <a:rPr lang="en-US" dirty="0"/>
              <a:t>Languages are tools in learners’ communicative toolkits (Faulstich, 2015)</a:t>
            </a:r>
          </a:p>
          <a:p>
            <a:r>
              <a:rPr lang="en-US" dirty="0"/>
              <a:t>Languages are part of an interconnected system</a:t>
            </a:r>
          </a:p>
          <a:p>
            <a:r>
              <a:rPr lang="en-US" dirty="0"/>
              <a:t>Languages are often ‘left at the school gate’ (Wilks-Smith, 2017)</a:t>
            </a:r>
          </a:p>
          <a:p>
            <a:r>
              <a:rPr lang="en-US" dirty="0"/>
              <a:t>Languages are part of learners’ ‘virtual school bags’ (Thomson, 2002; Thomson &amp; Hall, 2008)</a:t>
            </a:r>
          </a:p>
        </p:txBody>
      </p:sp>
    </p:spTree>
    <p:extLst>
      <p:ext uri="{BB962C8B-B14F-4D97-AF65-F5344CB8AC3E}">
        <p14:creationId xmlns:p14="http://schemas.microsoft.com/office/powerpoint/2010/main" val="2090141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EE2E-6C16-41C2-B62F-0C91E9738168}"/>
              </a:ext>
            </a:extLst>
          </p:cNvPr>
          <p:cNvSpPr>
            <a:spLocks noGrp="1"/>
          </p:cNvSpPr>
          <p:nvPr>
            <p:ph type="title"/>
          </p:nvPr>
        </p:nvSpPr>
        <p:spPr/>
        <p:txBody>
          <a:bodyPr/>
          <a:lstStyle/>
          <a:p>
            <a:r>
              <a:rPr lang="en-AU" dirty="0"/>
              <a:t>Translanguaging</a:t>
            </a:r>
          </a:p>
        </p:txBody>
      </p:sp>
      <p:sp>
        <p:nvSpPr>
          <p:cNvPr id="3" name="Content Placeholder 2">
            <a:extLst>
              <a:ext uri="{FF2B5EF4-FFF2-40B4-BE49-F238E27FC236}">
                <a16:creationId xmlns:a16="http://schemas.microsoft.com/office/drawing/2014/main" id="{0FE361FE-48D2-418D-8797-1F54B740B7E8}"/>
              </a:ext>
            </a:extLst>
          </p:cNvPr>
          <p:cNvSpPr>
            <a:spLocks noGrp="1"/>
          </p:cNvSpPr>
          <p:nvPr>
            <p:ph idx="1"/>
          </p:nvPr>
        </p:nvSpPr>
        <p:spPr/>
        <p:txBody>
          <a:bodyPr>
            <a:normAutofit lnSpcReduction="10000"/>
          </a:bodyPr>
          <a:lstStyle/>
          <a:p>
            <a:r>
              <a:rPr lang="en-AU" dirty="0"/>
              <a:t>Brings languages into classrooms</a:t>
            </a:r>
          </a:p>
          <a:p>
            <a:r>
              <a:rPr lang="en-AU" dirty="0"/>
              <a:t>Uses learners’ </a:t>
            </a:r>
            <a:r>
              <a:rPr lang="en-AU" dirty="0">
                <a:solidFill>
                  <a:prstClr val="black"/>
                </a:solidFill>
                <a:ea typeface="Calibri" panose="020F0502020204030204" pitchFamily="34" charset="0"/>
                <a:cs typeface="Arial" panose="020B0604020202020204" pitchFamily="34" charset="0"/>
              </a:rPr>
              <a:t>full “linguistic repertoire” (Garcia, 2009)</a:t>
            </a:r>
          </a:p>
          <a:p>
            <a:r>
              <a:rPr lang="en-AU" dirty="0">
                <a:solidFill>
                  <a:prstClr val="black"/>
                </a:solidFill>
                <a:ea typeface="Calibri" panose="020F0502020204030204" pitchFamily="34" charset="0"/>
                <a:cs typeface="Arial" panose="020B0604020202020204" pitchFamily="34" charset="0"/>
              </a:rPr>
              <a:t>Promotes student use of languages &amp; connects them with their learning</a:t>
            </a:r>
          </a:p>
          <a:p>
            <a:r>
              <a:rPr lang="en-AU" dirty="0">
                <a:solidFill>
                  <a:prstClr val="black"/>
                </a:solidFill>
                <a:ea typeface="Calibri" panose="020F0502020204030204" pitchFamily="34" charset="0"/>
                <a:cs typeface="Arial" panose="020B0604020202020204" pitchFamily="34" charset="0"/>
              </a:rPr>
              <a:t>Values, embraces and integrates linguistic skills, experiences and cultural knowledge into classroom practice</a:t>
            </a:r>
          </a:p>
          <a:p>
            <a:r>
              <a:rPr lang="en-AU" dirty="0">
                <a:solidFill>
                  <a:prstClr val="black"/>
                </a:solidFill>
                <a:cs typeface="Arial" panose="020B0604020202020204" pitchFamily="34" charset="0"/>
              </a:rPr>
              <a:t>Resources for further learning</a:t>
            </a:r>
          </a:p>
          <a:p>
            <a:r>
              <a:rPr lang="en-AU" dirty="0"/>
              <a:t>Cognitive resources</a:t>
            </a:r>
          </a:p>
        </p:txBody>
      </p:sp>
    </p:spTree>
    <p:extLst>
      <p:ext uri="{BB962C8B-B14F-4D97-AF65-F5344CB8AC3E}">
        <p14:creationId xmlns:p14="http://schemas.microsoft.com/office/powerpoint/2010/main" val="4195739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CB05D-7C99-46FA-A6EB-380B38F79BFB}"/>
              </a:ext>
            </a:extLst>
          </p:cNvPr>
          <p:cNvSpPr>
            <a:spLocks noGrp="1"/>
          </p:cNvSpPr>
          <p:nvPr>
            <p:ph type="title"/>
          </p:nvPr>
        </p:nvSpPr>
        <p:spPr/>
        <p:txBody>
          <a:bodyPr/>
          <a:lstStyle/>
          <a:p>
            <a:r>
              <a:rPr lang="en-AU" dirty="0">
                <a:ea typeface="Calibri" panose="020F0502020204030204" pitchFamily="34" charset="0"/>
                <a:cs typeface="Arial" panose="020B0604020202020204" pitchFamily="34" charset="0"/>
              </a:rPr>
              <a:t>‘Stance’, ‘Design’ and ‘Shift’</a:t>
            </a:r>
            <a:endParaRPr lang="en-AU" dirty="0"/>
          </a:p>
        </p:txBody>
      </p:sp>
      <p:sp>
        <p:nvSpPr>
          <p:cNvPr id="3" name="Content Placeholder 2">
            <a:extLst>
              <a:ext uri="{FF2B5EF4-FFF2-40B4-BE49-F238E27FC236}">
                <a16:creationId xmlns:a16="http://schemas.microsoft.com/office/drawing/2014/main" id="{3D62807E-F23F-4D65-8EA2-9E92243A5A13}"/>
              </a:ext>
            </a:extLst>
          </p:cNvPr>
          <p:cNvSpPr>
            <a:spLocks noGrp="1"/>
          </p:cNvSpPr>
          <p:nvPr>
            <p:ph idx="1"/>
          </p:nvPr>
        </p:nvSpPr>
        <p:spPr/>
        <p:txBody>
          <a:bodyPr>
            <a:normAutofit fontScale="92500" lnSpcReduction="10000"/>
          </a:bodyPr>
          <a:lstStyle/>
          <a:p>
            <a:r>
              <a:rPr lang="en-AU" b="1" dirty="0"/>
              <a:t>Stance</a:t>
            </a:r>
            <a:r>
              <a:rPr lang="en-AU" dirty="0"/>
              <a:t> – multilingualism is a resource to think and learn in.</a:t>
            </a:r>
          </a:p>
          <a:p>
            <a:r>
              <a:rPr lang="en-AU" b="1" dirty="0"/>
              <a:t>Design</a:t>
            </a:r>
            <a:r>
              <a:rPr lang="en-AU" dirty="0"/>
              <a:t> – design teaching-learning that integrates students’ linguistic repertoires</a:t>
            </a:r>
          </a:p>
          <a:p>
            <a:pPr lvl="1">
              <a:buClr>
                <a:srgbClr val="83992A"/>
              </a:buClr>
            </a:pPr>
            <a:r>
              <a:rPr lang="en-AU" dirty="0">
                <a:solidFill>
                  <a:prstClr val="black">
                    <a:lumMod val="85000"/>
                    <a:lumOff val="15000"/>
                  </a:prstClr>
                </a:solidFill>
              </a:rPr>
              <a:t>Constructing collaborative/ cooperative structures,</a:t>
            </a:r>
          </a:p>
          <a:p>
            <a:pPr lvl="1">
              <a:buClr>
                <a:srgbClr val="83992A"/>
              </a:buClr>
            </a:pPr>
            <a:r>
              <a:rPr lang="en-AU" dirty="0">
                <a:solidFill>
                  <a:prstClr val="black">
                    <a:lumMod val="85000"/>
                    <a:lumOff val="15000"/>
                  </a:prstClr>
                </a:solidFill>
                <a:ea typeface="Calibri" panose="020F0502020204030204" pitchFamily="34" charset="0"/>
                <a:cs typeface="Arial" panose="020B0604020202020204" pitchFamily="34" charset="0"/>
              </a:rPr>
              <a:t>Collecting varied multilingual and multimodal instructional resources, and </a:t>
            </a:r>
          </a:p>
          <a:p>
            <a:pPr lvl="1">
              <a:buClr>
                <a:srgbClr val="83992A"/>
              </a:buClr>
            </a:pPr>
            <a:r>
              <a:rPr lang="en-AU" dirty="0">
                <a:solidFill>
                  <a:prstClr val="black">
                    <a:lumMod val="85000"/>
                    <a:lumOff val="15000"/>
                  </a:prstClr>
                </a:solidFill>
                <a:ea typeface="Calibri" panose="020F0502020204030204" pitchFamily="34" charset="0"/>
                <a:cs typeface="Arial" panose="020B0604020202020204" pitchFamily="34" charset="0"/>
              </a:rPr>
              <a:t>Using translanguaging pedagogical practices. </a:t>
            </a:r>
            <a:r>
              <a:rPr lang="en-AU" dirty="0">
                <a:ea typeface="Calibri" panose="020F0502020204030204" pitchFamily="34" charset="0"/>
                <a:cs typeface="Arial" panose="020B0604020202020204" pitchFamily="34" charset="0"/>
              </a:rPr>
              <a:t>(García &amp; </a:t>
            </a:r>
            <a:r>
              <a:rPr lang="en-AU" dirty="0" err="1">
                <a:ea typeface="Calibri" panose="020F0502020204030204" pitchFamily="34" charset="0"/>
                <a:cs typeface="Arial" panose="020B0604020202020204" pitchFamily="34" charset="0"/>
              </a:rPr>
              <a:t>Kleyn</a:t>
            </a:r>
            <a:r>
              <a:rPr lang="en-AU" dirty="0">
                <a:ea typeface="Calibri" panose="020F0502020204030204" pitchFamily="34" charset="0"/>
                <a:cs typeface="Arial" panose="020B0604020202020204" pitchFamily="34" charset="0"/>
              </a:rPr>
              <a:t>, 2016, p.21). </a:t>
            </a:r>
            <a:endParaRPr lang="en-AU" dirty="0"/>
          </a:p>
          <a:p>
            <a:r>
              <a:rPr lang="en-AU" b="1" dirty="0"/>
              <a:t>Shift</a:t>
            </a:r>
            <a:r>
              <a:rPr lang="en-AU" dirty="0"/>
              <a:t> – teaching needs to shift to respond to learners’ languages, needs and practices.</a:t>
            </a:r>
          </a:p>
          <a:p>
            <a:pPr marL="0" indent="0">
              <a:buNone/>
            </a:pPr>
            <a:r>
              <a:rPr lang="en-AU" sz="1900" dirty="0">
                <a:solidFill>
                  <a:prstClr val="black"/>
                </a:solidFill>
                <a:ea typeface="Calibri" panose="020F0502020204030204" pitchFamily="34" charset="0"/>
                <a:cs typeface="Arial" panose="020B0604020202020204" pitchFamily="34" charset="0"/>
              </a:rPr>
              <a:t>(García, Johnson and Seltzer, 2017) </a:t>
            </a:r>
            <a:endParaRPr lang="en-AU" sz="1900" dirty="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51090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E4993-68AA-4EF7-BD0B-F376E825AC0D}"/>
              </a:ext>
            </a:extLst>
          </p:cNvPr>
          <p:cNvSpPr>
            <a:spLocks noGrp="1"/>
          </p:cNvSpPr>
          <p:nvPr>
            <p:ph type="title"/>
          </p:nvPr>
        </p:nvSpPr>
        <p:spPr/>
        <p:txBody>
          <a:bodyPr/>
          <a:lstStyle/>
          <a:p>
            <a:r>
              <a:rPr lang="en-AU" dirty="0"/>
              <a:t>Translanguaging design principles</a:t>
            </a:r>
          </a:p>
        </p:txBody>
      </p:sp>
      <p:sp>
        <p:nvSpPr>
          <p:cNvPr id="3" name="Content Placeholder 2">
            <a:extLst>
              <a:ext uri="{FF2B5EF4-FFF2-40B4-BE49-F238E27FC236}">
                <a16:creationId xmlns:a16="http://schemas.microsoft.com/office/drawing/2014/main" id="{CF2723CA-4FB8-442C-BB4D-4955DA45A44B}"/>
              </a:ext>
            </a:extLst>
          </p:cNvPr>
          <p:cNvSpPr>
            <a:spLocks noGrp="1"/>
          </p:cNvSpPr>
          <p:nvPr>
            <p:ph idx="1"/>
          </p:nvPr>
        </p:nvSpPr>
        <p:spPr/>
        <p:txBody>
          <a:bodyPr>
            <a:normAutofit lnSpcReduction="10000"/>
          </a:bodyPr>
          <a:lstStyle/>
          <a:p>
            <a:r>
              <a:rPr lang="en-AU" dirty="0">
                <a:ea typeface="Calibri" panose="020F0502020204030204" pitchFamily="34" charset="0"/>
                <a:cs typeface="Arial" panose="020B0604020202020204" pitchFamily="34" charset="0"/>
              </a:rPr>
              <a:t>valuing students’ languages and cultures, </a:t>
            </a:r>
          </a:p>
          <a:p>
            <a:r>
              <a:rPr lang="en-AU" dirty="0">
                <a:ea typeface="Calibri" panose="020F0502020204030204" pitchFamily="34" charset="0"/>
                <a:cs typeface="Arial" panose="020B0604020202020204" pitchFamily="34" charset="0"/>
              </a:rPr>
              <a:t>modelling translanguaging, </a:t>
            </a:r>
          </a:p>
          <a:p>
            <a:r>
              <a:rPr lang="en-AU" dirty="0">
                <a:ea typeface="Calibri" panose="020F0502020204030204" pitchFamily="34" charset="0"/>
                <a:cs typeface="Arial" panose="020B0604020202020204" pitchFamily="34" charset="0"/>
              </a:rPr>
              <a:t>providing authentic opportunities for multilingual communication, </a:t>
            </a:r>
          </a:p>
          <a:p>
            <a:r>
              <a:rPr lang="en-AU" dirty="0">
                <a:ea typeface="Calibri" panose="020F0502020204030204" pitchFamily="34" charset="0"/>
                <a:cs typeface="Arial" panose="020B0604020202020204" pitchFamily="34" charset="0"/>
              </a:rPr>
              <a:t>inviting two-way translation, </a:t>
            </a:r>
          </a:p>
          <a:p>
            <a:r>
              <a:rPr lang="en-AU" dirty="0">
                <a:ea typeface="Calibri" panose="020F0502020204030204" pitchFamily="34" charset="0"/>
                <a:cs typeface="Arial" panose="020B0604020202020204" pitchFamily="34" charset="0"/>
              </a:rPr>
              <a:t>composing dual-language texts, and </a:t>
            </a:r>
          </a:p>
          <a:p>
            <a:r>
              <a:rPr lang="en-AU" dirty="0">
                <a:ea typeface="Calibri" panose="020F0502020204030204" pitchFamily="34" charset="0"/>
                <a:cs typeface="Arial" panose="020B0604020202020204" pitchFamily="34" charset="0"/>
              </a:rPr>
              <a:t>connecting students with bilingual or multilingual audiences</a:t>
            </a:r>
          </a:p>
          <a:p>
            <a:pPr marL="0" indent="0">
              <a:buNone/>
            </a:pPr>
            <a:r>
              <a:rPr lang="en-AU" sz="2000" dirty="0">
                <a:solidFill>
                  <a:prstClr val="black"/>
                </a:solidFill>
                <a:ea typeface="Calibri" panose="020F0502020204030204" pitchFamily="34" charset="0"/>
                <a:cs typeface="Arial" panose="020B0604020202020204" pitchFamily="34" charset="0"/>
              </a:rPr>
              <a:t>(Rowe, 2018, p.31). </a:t>
            </a:r>
            <a:endParaRPr lang="en-AU" sz="2000" dirty="0">
              <a:ea typeface="Calibri" panose="020F0502020204030204" pitchFamily="34" charset="0"/>
              <a:cs typeface="Arial" panose="020B0604020202020204" pitchFamily="34" charset="0"/>
            </a:endParaRPr>
          </a:p>
          <a:p>
            <a:endParaRPr lang="en-AU" dirty="0"/>
          </a:p>
        </p:txBody>
      </p:sp>
    </p:spTree>
    <p:extLst>
      <p:ext uri="{BB962C8B-B14F-4D97-AF65-F5344CB8AC3E}">
        <p14:creationId xmlns:p14="http://schemas.microsoft.com/office/powerpoint/2010/main" val="426953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A5DC1-FBD4-485A-9BBF-0927F0CCD894}"/>
              </a:ext>
            </a:extLst>
          </p:cNvPr>
          <p:cNvSpPr>
            <a:spLocks noGrp="1"/>
          </p:cNvSpPr>
          <p:nvPr>
            <p:ph type="title"/>
          </p:nvPr>
        </p:nvSpPr>
        <p:spPr/>
        <p:txBody>
          <a:bodyPr/>
          <a:lstStyle/>
          <a:p>
            <a:r>
              <a:rPr lang="en-AU" dirty="0"/>
              <a:t>Designing translanguaging practices</a:t>
            </a:r>
          </a:p>
        </p:txBody>
      </p:sp>
      <p:sp>
        <p:nvSpPr>
          <p:cNvPr id="3" name="Content Placeholder 2">
            <a:extLst>
              <a:ext uri="{FF2B5EF4-FFF2-40B4-BE49-F238E27FC236}">
                <a16:creationId xmlns:a16="http://schemas.microsoft.com/office/drawing/2014/main" id="{4D94D042-235B-4CB0-A9AA-0D0B2FD4F379}"/>
              </a:ext>
            </a:extLst>
          </p:cNvPr>
          <p:cNvSpPr>
            <a:spLocks noGrp="1"/>
          </p:cNvSpPr>
          <p:nvPr>
            <p:ph idx="1"/>
          </p:nvPr>
        </p:nvSpPr>
        <p:spPr/>
        <p:txBody>
          <a:bodyPr/>
          <a:lstStyle/>
          <a:p>
            <a:pPr>
              <a:buClr>
                <a:srgbClr val="83992A"/>
              </a:buClr>
            </a:pPr>
            <a:r>
              <a:rPr lang="en-AU" dirty="0"/>
              <a:t>Considering stance, design &amp; shift </a:t>
            </a:r>
            <a:r>
              <a:rPr lang="en-AU" dirty="0">
                <a:solidFill>
                  <a:prstClr val="black"/>
                </a:solidFill>
                <a:ea typeface="Calibri" panose="020F0502020204030204" pitchFamily="34" charset="0"/>
                <a:cs typeface="Arial" panose="020B0604020202020204" pitchFamily="34" charset="0"/>
              </a:rPr>
              <a:t>(García, Johnson and Seltzer, 2017) </a:t>
            </a:r>
            <a:r>
              <a:rPr lang="en-AU" dirty="0"/>
              <a:t>and Rowe’s design principles (2018)</a:t>
            </a:r>
          </a:p>
          <a:p>
            <a:r>
              <a:rPr lang="en-AU" dirty="0"/>
              <a:t>Pre-service teachers</a:t>
            </a:r>
          </a:p>
          <a:p>
            <a:r>
              <a:rPr lang="en-AU" dirty="0"/>
              <a:t>Examples of practice</a:t>
            </a:r>
          </a:p>
          <a:p>
            <a:pPr>
              <a:buClr>
                <a:srgbClr val="83992A"/>
              </a:buClr>
            </a:pPr>
            <a:r>
              <a:rPr lang="en-AU" dirty="0"/>
              <a:t>Primary school in Melbourne Australia</a:t>
            </a:r>
          </a:p>
          <a:p>
            <a:pPr marL="0" indent="0">
              <a:buClr>
                <a:srgbClr val="83992A"/>
              </a:buClr>
              <a:buNone/>
            </a:pPr>
            <a:endParaRPr lang="en-AU" dirty="0"/>
          </a:p>
        </p:txBody>
      </p:sp>
    </p:spTree>
    <p:extLst>
      <p:ext uri="{BB962C8B-B14F-4D97-AF65-F5344CB8AC3E}">
        <p14:creationId xmlns:p14="http://schemas.microsoft.com/office/powerpoint/2010/main" val="1525515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 KWL Charts - The Amazing World of Teaching">
            <a:extLst>
              <a:ext uri="{FF2B5EF4-FFF2-40B4-BE49-F238E27FC236}">
                <a16:creationId xmlns:a16="http://schemas.microsoft.com/office/drawing/2014/main" id="{C9E29834-6A7E-49B1-846D-1F90AC8991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0672" y="2449684"/>
            <a:ext cx="4890654" cy="37788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CDDC38C-4EE9-4746-AB95-EF2E95B5DE86}"/>
              </a:ext>
            </a:extLst>
          </p:cNvPr>
          <p:cNvSpPr>
            <a:spLocks noGrp="1"/>
          </p:cNvSpPr>
          <p:nvPr>
            <p:ph type="title"/>
          </p:nvPr>
        </p:nvSpPr>
        <p:spPr/>
        <p:txBody>
          <a:bodyPr/>
          <a:lstStyle/>
          <a:p>
            <a:r>
              <a:rPr lang="en-AU" dirty="0"/>
              <a:t>Translanguaging example of practice #1</a:t>
            </a:r>
          </a:p>
        </p:txBody>
      </p:sp>
      <p:sp>
        <p:nvSpPr>
          <p:cNvPr id="3" name="Content Placeholder 2">
            <a:extLst>
              <a:ext uri="{FF2B5EF4-FFF2-40B4-BE49-F238E27FC236}">
                <a16:creationId xmlns:a16="http://schemas.microsoft.com/office/drawing/2014/main" id="{E1C22C1C-730F-452B-9565-B0FED98FB673}"/>
              </a:ext>
            </a:extLst>
          </p:cNvPr>
          <p:cNvSpPr>
            <a:spLocks noGrp="1"/>
          </p:cNvSpPr>
          <p:nvPr>
            <p:ph idx="1"/>
          </p:nvPr>
        </p:nvSpPr>
        <p:spPr/>
        <p:txBody>
          <a:bodyPr/>
          <a:lstStyle/>
          <a:p>
            <a:pPr marL="0" indent="0">
              <a:buNone/>
            </a:pPr>
            <a:r>
              <a:rPr lang="en-AU" b="1" dirty="0"/>
              <a:t>KWL Charts</a:t>
            </a:r>
          </a:p>
          <a:p>
            <a:pPr marL="0" indent="0">
              <a:buNone/>
            </a:pPr>
            <a:endParaRPr lang="en-AU" b="1" dirty="0"/>
          </a:p>
        </p:txBody>
      </p:sp>
    </p:spTree>
    <p:extLst>
      <p:ext uri="{BB962C8B-B14F-4D97-AF65-F5344CB8AC3E}">
        <p14:creationId xmlns:p14="http://schemas.microsoft.com/office/powerpoint/2010/main" val="751911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DC38C-4EE9-4746-AB95-EF2E95B5DE86}"/>
              </a:ext>
            </a:extLst>
          </p:cNvPr>
          <p:cNvSpPr>
            <a:spLocks noGrp="1"/>
          </p:cNvSpPr>
          <p:nvPr>
            <p:ph type="title"/>
          </p:nvPr>
        </p:nvSpPr>
        <p:spPr/>
        <p:txBody>
          <a:bodyPr/>
          <a:lstStyle/>
          <a:p>
            <a:r>
              <a:rPr lang="en-AU" dirty="0"/>
              <a:t>Translanguaging example of practice #2</a:t>
            </a:r>
          </a:p>
        </p:txBody>
      </p:sp>
      <p:sp>
        <p:nvSpPr>
          <p:cNvPr id="3" name="Content Placeholder 2">
            <a:extLst>
              <a:ext uri="{FF2B5EF4-FFF2-40B4-BE49-F238E27FC236}">
                <a16:creationId xmlns:a16="http://schemas.microsoft.com/office/drawing/2014/main" id="{E1C22C1C-730F-452B-9565-B0FED98FB673}"/>
              </a:ext>
            </a:extLst>
          </p:cNvPr>
          <p:cNvSpPr>
            <a:spLocks noGrp="1"/>
          </p:cNvSpPr>
          <p:nvPr>
            <p:ph idx="1"/>
          </p:nvPr>
        </p:nvSpPr>
        <p:spPr/>
        <p:txBody>
          <a:bodyPr/>
          <a:lstStyle/>
          <a:p>
            <a:pPr marL="0" indent="0">
              <a:buNone/>
            </a:pPr>
            <a:r>
              <a:rPr lang="en-AU" b="1" dirty="0"/>
              <a:t>Research project reports</a:t>
            </a:r>
          </a:p>
          <a:p>
            <a:pPr marL="0" indent="0">
              <a:buNone/>
            </a:pPr>
            <a:endParaRPr lang="en-AU" dirty="0"/>
          </a:p>
        </p:txBody>
      </p:sp>
      <p:pic>
        <p:nvPicPr>
          <p:cNvPr id="3074" name="Picture 2" descr="10 Online Research Tools Every Online Learner Should Know About - eLearning  Industry">
            <a:extLst>
              <a:ext uri="{FF2B5EF4-FFF2-40B4-BE49-F238E27FC236}">
                <a16:creationId xmlns:a16="http://schemas.microsoft.com/office/drawing/2014/main" id="{434F4AF4-30FA-435F-811D-06233612D1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3909" y="2922730"/>
            <a:ext cx="4364182" cy="327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436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DC38C-4EE9-4746-AB95-EF2E95B5DE86}"/>
              </a:ext>
            </a:extLst>
          </p:cNvPr>
          <p:cNvSpPr>
            <a:spLocks noGrp="1"/>
          </p:cNvSpPr>
          <p:nvPr>
            <p:ph type="title"/>
          </p:nvPr>
        </p:nvSpPr>
        <p:spPr/>
        <p:txBody>
          <a:bodyPr/>
          <a:lstStyle/>
          <a:p>
            <a:r>
              <a:rPr lang="en-AU" dirty="0"/>
              <a:t>Translanguaging example of practice #3</a:t>
            </a:r>
          </a:p>
        </p:txBody>
      </p:sp>
      <p:sp>
        <p:nvSpPr>
          <p:cNvPr id="3" name="Content Placeholder 2">
            <a:extLst>
              <a:ext uri="{FF2B5EF4-FFF2-40B4-BE49-F238E27FC236}">
                <a16:creationId xmlns:a16="http://schemas.microsoft.com/office/drawing/2014/main" id="{E1C22C1C-730F-452B-9565-B0FED98FB673}"/>
              </a:ext>
            </a:extLst>
          </p:cNvPr>
          <p:cNvSpPr>
            <a:spLocks noGrp="1"/>
          </p:cNvSpPr>
          <p:nvPr>
            <p:ph idx="1"/>
          </p:nvPr>
        </p:nvSpPr>
        <p:spPr/>
        <p:txBody>
          <a:bodyPr/>
          <a:lstStyle/>
          <a:p>
            <a:pPr marL="0" indent="0">
              <a:buNone/>
            </a:pPr>
            <a:r>
              <a:rPr lang="en-AU" b="1" dirty="0"/>
              <a:t>Multilingual interviews and surveys</a:t>
            </a:r>
          </a:p>
          <a:p>
            <a:pPr marL="0" indent="0">
              <a:buNone/>
            </a:pPr>
            <a:endParaRPr lang="en-AU" dirty="0"/>
          </a:p>
        </p:txBody>
      </p:sp>
      <p:pic>
        <p:nvPicPr>
          <p:cNvPr id="4098" name="Picture 2" descr="Interview Questions for International Classroom Visitors">
            <a:extLst>
              <a:ext uri="{FF2B5EF4-FFF2-40B4-BE49-F238E27FC236}">
                <a16:creationId xmlns:a16="http://schemas.microsoft.com/office/drawing/2014/main" id="{C1C3C487-86BB-484C-91CC-C03A59E9E5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891" t="10108" r="20618" b="13746"/>
          <a:stretch/>
        </p:blipFill>
        <p:spPr bwMode="auto">
          <a:xfrm>
            <a:off x="2195946" y="3154942"/>
            <a:ext cx="3214254" cy="240073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Evidence2Success Surveys Track Child Development - The Annie E. Casey  Foundation">
            <a:extLst>
              <a:ext uri="{FF2B5EF4-FFF2-40B4-BE49-F238E27FC236}">
                <a16:creationId xmlns:a16="http://schemas.microsoft.com/office/drawing/2014/main" id="{5DF8D1A8-F0C1-47E9-9654-F09A8C8632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537"/>
          <a:stretch/>
        </p:blipFill>
        <p:spPr bwMode="auto">
          <a:xfrm>
            <a:off x="6310745" y="3068144"/>
            <a:ext cx="3920837" cy="2574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663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DC38C-4EE9-4746-AB95-EF2E95B5DE86}"/>
              </a:ext>
            </a:extLst>
          </p:cNvPr>
          <p:cNvSpPr>
            <a:spLocks noGrp="1"/>
          </p:cNvSpPr>
          <p:nvPr>
            <p:ph type="title"/>
          </p:nvPr>
        </p:nvSpPr>
        <p:spPr/>
        <p:txBody>
          <a:bodyPr/>
          <a:lstStyle/>
          <a:p>
            <a:r>
              <a:rPr lang="en-AU" dirty="0"/>
              <a:t>Translanguaging example of practice #4</a:t>
            </a:r>
          </a:p>
        </p:txBody>
      </p:sp>
      <p:sp>
        <p:nvSpPr>
          <p:cNvPr id="3" name="Content Placeholder 2">
            <a:extLst>
              <a:ext uri="{FF2B5EF4-FFF2-40B4-BE49-F238E27FC236}">
                <a16:creationId xmlns:a16="http://schemas.microsoft.com/office/drawing/2014/main" id="{E1C22C1C-730F-452B-9565-B0FED98FB673}"/>
              </a:ext>
            </a:extLst>
          </p:cNvPr>
          <p:cNvSpPr>
            <a:spLocks noGrp="1"/>
          </p:cNvSpPr>
          <p:nvPr>
            <p:ph idx="1"/>
          </p:nvPr>
        </p:nvSpPr>
        <p:spPr>
          <a:xfrm>
            <a:off x="1295401" y="2556932"/>
            <a:ext cx="9601196" cy="3318936"/>
          </a:xfrm>
        </p:spPr>
        <p:txBody>
          <a:bodyPr/>
          <a:lstStyle/>
          <a:p>
            <a:pPr marL="0" indent="0">
              <a:buNone/>
            </a:pPr>
            <a:r>
              <a:rPr lang="en-AU" b="1" dirty="0"/>
              <a:t>Multilingual promotional travel materials</a:t>
            </a:r>
          </a:p>
          <a:p>
            <a:pPr marL="0" indent="0">
              <a:buNone/>
            </a:pPr>
            <a:endParaRPr lang="en-AU" b="1" dirty="0"/>
          </a:p>
          <a:p>
            <a:pPr marL="0" indent="0">
              <a:buNone/>
            </a:pPr>
            <a:endParaRPr lang="en-AU" b="1" dirty="0"/>
          </a:p>
        </p:txBody>
      </p:sp>
      <p:pic>
        <p:nvPicPr>
          <p:cNvPr id="4" name="Picture 3">
            <a:extLst>
              <a:ext uri="{FF2B5EF4-FFF2-40B4-BE49-F238E27FC236}">
                <a16:creationId xmlns:a16="http://schemas.microsoft.com/office/drawing/2014/main" id="{D58F9073-4E71-4B8B-AC7B-EDE9F5A88B5F}"/>
              </a:ext>
            </a:extLst>
          </p:cNvPr>
          <p:cNvPicPr>
            <a:picLocks noChangeAspect="1"/>
          </p:cNvPicPr>
          <p:nvPr/>
        </p:nvPicPr>
        <p:blipFill>
          <a:blip r:embed="rId3"/>
          <a:stretch>
            <a:fillRect/>
          </a:stretch>
        </p:blipFill>
        <p:spPr>
          <a:xfrm>
            <a:off x="4244618" y="3400126"/>
            <a:ext cx="1835152" cy="2446868"/>
          </a:xfrm>
          <a:prstGeom prst="rect">
            <a:avLst/>
          </a:prstGeom>
        </p:spPr>
      </p:pic>
      <p:pic>
        <p:nvPicPr>
          <p:cNvPr id="5126" name="Picture 6" descr="https://content.instructables.com/ORIG/FOH/GTCA/GYQFN5F0/FOHGTCAGYQFN5F0.jpg?auto=webp&amp;frame=1&amp;width=1024&amp;height=1024&amp;fit=bounds&amp;md=e18e2b47b903cd35afed0f0ab5e4d86b">
            <a:extLst>
              <a:ext uri="{FF2B5EF4-FFF2-40B4-BE49-F238E27FC236}">
                <a16:creationId xmlns:a16="http://schemas.microsoft.com/office/drawing/2014/main" id="{A4795727-3D42-4E1C-AB71-7761FE72AF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9770" y="3390501"/>
            <a:ext cx="1849589" cy="2466118"/>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Australia Travel Brochure – Shruti Gupta's Blog">
            <a:extLst>
              <a:ext uri="{FF2B5EF4-FFF2-40B4-BE49-F238E27FC236}">
                <a16:creationId xmlns:a16="http://schemas.microsoft.com/office/drawing/2014/main" id="{B2D422E7-CBAC-480F-B312-C64A91A773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089" y="3478217"/>
            <a:ext cx="3274957" cy="2187569"/>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Big Nature &amp; Natural Attractions - Visit Great Ocean Road">
            <a:extLst>
              <a:ext uri="{FF2B5EF4-FFF2-40B4-BE49-F238E27FC236}">
                <a16:creationId xmlns:a16="http://schemas.microsoft.com/office/drawing/2014/main" id="{6FC3CF95-C304-4B2C-A0EA-D8E62B51A6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8899" y="3478217"/>
            <a:ext cx="3251010" cy="216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487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BECA-A6D7-45D9-9E9A-D17EE4626485}"/>
              </a:ext>
            </a:extLst>
          </p:cNvPr>
          <p:cNvSpPr>
            <a:spLocks noGrp="1"/>
          </p:cNvSpPr>
          <p:nvPr>
            <p:ph type="ctrTitle"/>
          </p:nvPr>
        </p:nvSpPr>
        <p:spPr>
          <a:xfrm>
            <a:off x="2692399" y="1787236"/>
            <a:ext cx="6700983" cy="1641763"/>
          </a:xfrm>
        </p:spPr>
        <p:txBody>
          <a:bodyPr/>
          <a:lstStyle/>
          <a:p>
            <a:r>
              <a:rPr lang="en-AU" sz="2800" b="1" i="1" dirty="0"/>
              <a:t>“Translanguaging offers a practical way to bring languages that are often invisible at school into classrooms.” </a:t>
            </a:r>
            <a:br>
              <a:rPr lang="en-AU" sz="2800" b="1" i="1" dirty="0"/>
            </a:br>
            <a:r>
              <a:rPr lang="en-AU" sz="1800" dirty="0"/>
              <a:t>(Wilks-Smith, 2021)</a:t>
            </a:r>
          </a:p>
        </p:txBody>
      </p:sp>
      <p:sp>
        <p:nvSpPr>
          <p:cNvPr id="3" name="Subtitle 2">
            <a:extLst>
              <a:ext uri="{FF2B5EF4-FFF2-40B4-BE49-F238E27FC236}">
                <a16:creationId xmlns:a16="http://schemas.microsoft.com/office/drawing/2014/main" id="{542DC138-2741-4C12-8811-EAC3C5662AE6}"/>
              </a:ext>
            </a:extLst>
          </p:cNvPr>
          <p:cNvSpPr>
            <a:spLocks noGrp="1"/>
          </p:cNvSpPr>
          <p:nvPr>
            <p:ph type="subTitle" idx="1"/>
          </p:nvPr>
        </p:nvSpPr>
        <p:spPr>
          <a:xfrm>
            <a:off x="2692398" y="3976255"/>
            <a:ext cx="6815669" cy="1260763"/>
          </a:xfrm>
        </p:spPr>
        <p:txBody>
          <a:bodyPr>
            <a:normAutofit fontScale="92500" lnSpcReduction="10000"/>
          </a:bodyPr>
          <a:lstStyle/>
          <a:p>
            <a:endParaRPr lang="en-AU" dirty="0"/>
          </a:p>
          <a:p>
            <a:endParaRPr lang="en-AU" dirty="0"/>
          </a:p>
          <a:p>
            <a:r>
              <a:rPr lang="en-AU" b="1" dirty="0">
                <a:hlinkClick r:id="rId3">
                  <a:extLst>
                    <a:ext uri="{A12FA001-AC4F-418D-AE19-62706E023703}">
                      <ahyp:hlinkClr xmlns:ahyp="http://schemas.microsoft.com/office/drawing/2018/hyperlinkcolor" val="tx"/>
                    </a:ext>
                  </a:extLst>
                </a:hlinkClick>
              </a:rPr>
              <a:t>naomi.wilks-smith@rmit.edu.au</a:t>
            </a:r>
            <a:r>
              <a:rPr lang="en-AU" b="1" dirty="0"/>
              <a:t> </a:t>
            </a:r>
          </a:p>
          <a:p>
            <a:endParaRPr lang="en-AU" dirty="0"/>
          </a:p>
        </p:txBody>
      </p:sp>
    </p:spTree>
    <p:extLst>
      <p:ext uri="{BB962C8B-B14F-4D97-AF65-F5344CB8AC3E}">
        <p14:creationId xmlns:p14="http://schemas.microsoft.com/office/powerpoint/2010/main" val="2307889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86C18-6066-4F51-81B7-980E682AF0ED}"/>
              </a:ext>
            </a:extLst>
          </p:cNvPr>
          <p:cNvSpPr>
            <a:spLocks noGrp="1"/>
          </p:cNvSpPr>
          <p:nvPr>
            <p:ph type="title"/>
          </p:nvPr>
        </p:nvSpPr>
        <p:spPr>
          <a:xfrm>
            <a:off x="1295402" y="706583"/>
            <a:ext cx="9601196" cy="762000"/>
          </a:xfrm>
        </p:spPr>
        <p:txBody>
          <a:bodyPr/>
          <a:lstStyle/>
          <a:p>
            <a:r>
              <a:rPr lang="en-AU" dirty="0"/>
              <a:t>Further reading &amp; references</a:t>
            </a:r>
          </a:p>
        </p:txBody>
      </p:sp>
      <p:sp>
        <p:nvSpPr>
          <p:cNvPr id="3" name="Content Placeholder 2">
            <a:extLst>
              <a:ext uri="{FF2B5EF4-FFF2-40B4-BE49-F238E27FC236}">
                <a16:creationId xmlns:a16="http://schemas.microsoft.com/office/drawing/2014/main" id="{C5EF4A57-F49D-42AB-8070-41FAF4822DCD}"/>
              </a:ext>
            </a:extLst>
          </p:cNvPr>
          <p:cNvSpPr>
            <a:spLocks noGrp="1"/>
          </p:cNvSpPr>
          <p:nvPr>
            <p:ph idx="1"/>
          </p:nvPr>
        </p:nvSpPr>
        <p:spPr>
          <a:xfrm>
            <a:off x="803564" y="1468583"/>
            <a:ext cx="10557163" cy="4682835"/>
          </a:xfrm>
        </p:spPr>
        <p:txBody>
          <a:bodyPr>
            <a:noAutofit/>
          </a:bodyPr>
          <a:lstStyle/>
          <a:p>
            <a:pPr marL="0" indent="0" algn="just">
              <a:lnSpc>
                <a:spcPct val="115000"/>
              </a:lnSpc>
              <a:spcAft>
                <a:spcPts val="0"/>
              </a:spcAft>
              <a:buNone/>
            </a:pPr>
            <a:r>
              <a:rPr lang="en-AU" sz="1200" dirty="0" err="1"/>
              <a:t>Faulstich</a:t>
            </a:r>
            <a:r>
              <a:rPr lang="en-AU" sz="1200" dirty="0"/>
              <a:t>, O. (2015). </a:t>
            </a:r>
            <a:r>
              <a:rPr lang="en-AU" sz="1200" i="1" dirty="0"/>
              <a:t>Immigrant children in transcultural spaces: Language, learning, and love</a:t>
            </a:r>
            <a:r>
              <a:rPr lang="en-AU" sz="1200" dirty="0"/>
              <a:t>. </a:t>
            </a:r>
            <a:r>
              <a:rPr lang="en-AU" sz="1200" u="sng" dirty="0">
                <a:hlinkClick r:id="rId3"/>
              </a:rPr>
              <a:t>https://ebookcentral.proquest.com</a:t>
            </a:r>
            <a:r>
              <a:rPr lang="en-AU" sz="1200" dirty="0"/>
              <a:t> </a:t>
            </a:r>
          </a:p>
          <a:p>
            <a:pPr marL="0" indent="0" algn="just">
              <a:lnSpc>
                <a:spcPts val="1345"/>
              </a:lnSpc>
              <a:spcAft>
                <a:spcPts val="0"/>
              </a:spcAft>
              <a:buNone/>
            </a:pPr>
            <a:endParaRPr lang="en-AU" sz="800" dirty="0"/>
          </a:p>
          <a:p>
            <a:pPr marL="0" indent="0" algn="just">
              <a:lnSpc>
                <a:spcPts val="1345"/>
              </a:lnSpc>
              <a:spcAft>
                <a:spcPts val="0"/>
              </a:spcAft>
              <a:buNone/>
            </a:pPr>
            <a:r>
              <a:rPr lang="en-AU" sz="1200" dirty="0">
                <a:ea typeface="Calibri" panose="020F0502020204030204" pitchFamily="34" charset="0"/>
                <a:cs typeface="Arial" panose="020B0604020202020204" pitchFamily="34" charset="0"/>
              </a:rPr>
              <a:t>Garcia, O. (2009). </a:t>
            </a:r>
            <a:r>
              <a:rPr lang="en-AU" sz="1200" i="1" dirty="0">
                <a:ea typeface="Calibri" panose="020F0502020204030204" pitchFamily="34" charset="0"/>
                <a:cs typeface="Arial" panose="020B0604020202020204" pitchFamily="34" charset="0"/>
              </a:rPr>
              <a:t>Bilingual education in the 21st century: A global perspective</a:t>
            </a:r>
            <a:r>
              <a:rPr lang="en-AU" sz="1200" dirty="0">
                <a:ea typeface="Calibri" panose="020F0502020204030204" pitchFamily="34" charset="0"/>
                <a:cs typeface="Arial" panose="020B0604020202020204" pitchFamily="34" charset="0"/>
              </a:rPr>
              <a:t>. Oxford, United Kingdom: Wiley-Blackwell. </a:t>
            </a:r>
            <a:r>
              <a:rPr lang="en-AU" sz="1200" u="sng" dirty="0">
                <a:solidFill>
                  <a:srgbClr val="0563C1"/>
                </a:solidFill>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https://ebookcentral.proquest.com</a:t>
            </a:r>
            <a:r>
              <a:rPr lang="en-AU" sz="1200" dirty="0">
                <a:ea typeface="Calibri" panose="020F0502020204030204" pitchFamily="34" charset="0"/>
                <a:cs typeface="Arial" panose="020B0604020202020204" pitchFamily="34" charset="0"/>
              </a:rPr>
              <a:t> </a:t>
            </a:r>
            <a:endParaRPr lang="en-AU" sz="1200" dirty="0">
              <a:ea typeface="Calibri" panose="020F0502020204030204" pitchFamily="34" charset="0"/>
              <a:cs typeface="Times New Roman" panose="02020603050405020304" pitchFamily="18" charset="0"/>
            </a:endParaRPr>
          </a:p>
          <a:p>
            <a:pPr marL="0" indent="0" algn="just">
              <a:lnSpc>
                <a:spcPct val="115000"/>
              </a:lnSpc>
              <a:spcAft>
                <a:spcPts val="0"/>
              </a:spcAft>
              <a:buNone/>
            </a:pPr>
            <a:endParaRPr lang="en-AU" sz="800" dirty="0"/>
          </a:p>
          <a:p>
            <a:pPr marL="0" indent="0" algn="just">
              <a:lnSpc>
                <a:spcPct val="115000"/>
              </a:lnSpc>
              <a:spcAft>
                <a:spcPts val="0"/>
              </a:spcAft>
              <a:buNone/>
            </a:pPr>
            <a:r>
              <a:rPr lang="en-AU" sz="1200" dirty="0"/>
              <a:t>Garcia, O., Johnson, S., &amp; Seltzer, K. (2017). The Translanguaging Classroom: Leveraging Student Bilingualism for Learning. 1st Edition. ISBN: 978-1-934000-19-9. </a:t>
            </a:r>
          </a:p>
          <a:p>
            <a:pPr marL="0" indent="0" algn="just">
              <a:lnSpc>
                <a:spcPts val="1345"/>
              </a:lnSpc>
              <a:spcAft>
                <a:spcPts val="0"/>
              </a:spcAft>
              <a:buNone/>
            </a:pPr>
            <a:endParaRPr lang="en-AU" sz="800" dirty="0">
              <a:ea typeface="Calibri" panose="020F0502020204030204" pitchFamily="34" charset="0"/>
              <a:cs typeface="Arial" panose="020B0604020202020204" pitchFamily="34" charset="0"/>
            </a:endParaRPr>
          </a:p>
          <a:p>
            <a:pPr marL="0" indent="0" algn="just">
              <a:lnSpc>
                <a:spcPts val="1345"/>
              </a:lnSpc>
              <a:spcAft>
                <a:spcPts val="0"/>
              </a:spcAft>
              <a:buNone/>
            </a:pPr>
            <a:r>
              <a:rPr lang="en-AU" sz="1200" dirty="0">
                <a:ea typeface="Calibri" panose="020F0502020204030204" pitchFamily="34" charset="0"/>
                <a:cs typeface="Arial" panose="020B0604020202020204" pitchFamily="34" charset="0"/>
              </a:rPr>
              <a:t>García, O., &amp; </a:t>
            </a:r>
            <a:r>
              <a:rPr lang="en-AU" sz="1200" dirty="0" err="1">
                <a:ea typeface="Calibri" panose="020F0502020204030204" pitchFamily="34" charset="0"/>
                <a:cs typeface="Arial" panose="020B0604020202020204" pitchFamily="34" charset="0"/>
              </a:rPr>
              <a:t>Kleyn</a:t>
            </a:r>
            <a:r>
              <a:rPr lang="en-AU" sz="1200" dirty="0">
                <a:ea typeface="Calibri" panose="020F0502020204030204" pitchFamily="34" charset="0"/>
                <a:cs typeface="Arial" panose="020B0604020202020204" pitchFamily="34" charset="0"/>
              </a:rPr>
              <a:t>, T. (Eds.). (2016). </a:t>
            </a:r>
            <a:r>
              <a:rPr lang="en-AU" sz="1200" i="1" dirty="0">
                <a:ea typeface="Calibri" panose="020F0502020204030204" pitchFamily="34" charset="0"/>
                <a:cs typeface="Arial" panose="020B0604020202020204" pitchFamily="34" charset="0"/>
              </a:rPr>
              <a:t>Translanguaging with multilingual students: Learning from classroom moments</a:t>
            </a:r>
            <a:r>
              <a:rPr lang="en-AU" sz="1200" dirty="0">
                <a:ea typeface="Calibri" panose="020F0502020204030204" pitchFamily="34" charset="0"/>
                <a:cs typeface="Arial" panose="020B0604020202020204" pitchFamily="34" charset="0"/>
              </a:rPr>
              <a:t>. New York, New York: Routledge. </a:t>
            </a:r>
            <a:r>
              <a:rPr lang="en-AU" sz="1200" u="sng" dirty="0">
                <a:solidFill>
                  <a:srgbClr val="0563C1"/>
                </a:solidFill>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https://ebookcentral.proquest.com</a:t>
            </a:r>
            <a:r>
              <a:rPr lang="en-AU" sz="1200" dirty="0">
                <a:ea typeface="Calibri" panose="020F0502020204030204" pitchFamily="34" charset="0"/>
                <a:cs typeface="Arial" panose="020B0604020202020204" pitchFamily="34" charset="0"/>
              </a:rPr>
              <a:t> </a:t>
            </a:r>
            <a:endParaRPr lang="en-AU" sz="1200" dirty="0">
              <a:ea typeface="Calibri" panose="020F0502020204030204" pitchFamily="34" charset="0"/>
              <a:cs typeface="Times New Roman" panose="02020603050405020304" pitchFamily="18" charset="0"/>
            </a:endParaRPr>
          </a:p>
          <a:p>
            <a:pPr marL="0" indent="0" algn="just">
              <a:lnSpc>
                <a:spcPct val="115000"/>
              </a:lnSpc>
              <a:spcAft>
                <a:spcPts val="0"/>
              </a:spcAft>
              <a:buNone/>
            </a:pPr>
            <a:endParaRPr lang="en-AU" sz="800" dirty="0"/>
          </a:p>
          <a:p>
            <a:pPr marL="0" indent="0" algn="just">
              <a:lnSpc>
                <a:spcPct val="115000"/>
              </a:lnSpc>
              <a:spcAft>
                <a:spcPts val="0"/>
              </a:spcAft>
              <a:buNone/>
            </a:pPr>
            <a:r>
              <a:rPr lang="en-AU" sz="1200" dirty="0"/>
              <a:t>Rowe, L. (2018). Say It in Your Language: Supporting Translanguaging in Multilingual Classes. </a:t>
            </a:r>
            <a:r>
              <a:rPr lang="en-AU" sz="1200" i="1" dirty="0"/>
              <a:t>Reading Teacher,</a:t>
            </a:r>
            <a:r>
              <a:rPr lang="en-AU" sz="1200" dirty="0"/>
              <a:t> </a:t>
            </a:r>
            <a:r>
              <a:rPr lang="en-AU" sz="1200" i="1" dirty="0"/>
              <a:t>72(1), 31-38.</a:t>
            </a:r>
            <a:r>
              <a:rPr lang="en-AU" sz="1200" dirty="0"/>
              <a:t> </a:t>
            </a:r>
            <a:r>
              <a:rPr lang="en-AU" sz="1200" u="sng" dirty="0">
                <a:hlinkClick r:id="rId4"/>
              </a:rPr>
              <a:t>https://ila-onlinelibrary-wiley-com.ezproxy.lib.rmit.edu.au/doi/full/10.1002/trtr.1673</a:t>
            </a:r>
            <a:r>
              <a:rPr lang="en-AU" sz="1200" dirty="0"/>
              <a:t> </a:t>
            </a:r>
          </a:p>
          <a:p>
            <a:pPr marL="0" indent="0" algn="just">
              <a:lnSpc>
                <a:spcPct val="115000"/>
              </a:lnSpc>
              <a:spcAft>
                <a:spcPts val="0"/>
              </a:spcAft>
              <a:buNone/>
            </a:pPr>
            <a:endParaRPr lang="en-AU" sz="800" dirty="0"/>
          </a:p>
          <a:p>
            <a:pPr marL="0" indent="0">
              <a:buNone/>
            </a:pPr>
            <a:r>
              <a:rPr lang="en-AU" sz="1200" dirty="0"/>
              <a:t>Thomson, P. (2002). Schooling the rustbelt kids. Making the difference in changing times. Sydney: Allen &amp; Unwin.</a:t>
            </a:r>
          </a:p>
          <a:p>
            <a:pPr marL="0" indent="0">
              <a:buNone/>
            </a:pPr>
            <a:endParaRPr lang="en-AU" sz="800" dirty="0"/>
          </a:p>
          <a:p>
            <a:pPr marL="0" indent="0">
              <a:buNone/>
            </a:pPr>
            <a:r>
              <a:rPr lang="en-AU" sz="1200" dirty="0"/>
              <a:t>Thomson, P. &amp; Hall, C. (2008). Opportunities missed and/or thwarted? ‘Funds of knowledge’ meet the English national curriculum, The Curriculum Journal, 19:2, 87-103, DOI: </a:t>
            </a:r>
            <a:r>
              <a:rPr lang="en-AU" sz="1200" u="sng" dirty="0">
                <a:hlinkClick r:id="rId5"/>
              </a:rPr>
              <a:t>10.1080/09585170802079488</a:t>
            </a:r>
            <a:endParaRPr lang="en-AU" sz="1200" u="sng" dirty="0"/>
          </a:p>
          <a:p>
            <a:pPr marL="0" indent="0" algn="just">
              <a:lnSpc>
                <a:spcPts val="1345"/>
              </a:lnSpc>
              <a:spcAft>
                <a:spcPts val="0"/>
              </a:spcAft>
              <a:buNone/>
            </a:pPr>
            <a:endParaRPr lang="en-US" sz="800" dirty="0">
              <a:ea typeface="Calibri" panose="020F0502020204030204" pitchFamily="34" charset="0"/>
              <a:cs typeface="Arial" panose="020B0604020202020204" pitchFamily="34" charset="0"/>
            </a:endParaRPr>
          </a:p>
          <a:p>
            <a:pPr marL="0" indent="0" algn="just">
              <a:lnSpc>
                <a:spcPts val="1345"/>
              </a:lnSpc>
              <a:spcAft>
                <a:spcPts val="0"/>
              </a:spcAft>
              <a:buNone/>
            </a:pPr>
            <a:r>
              <a:rPr lang="en-US" sz="1200" dirty="0">
                <a:ea typeface="Calibri" panose="020F0502020204030204" pitchFamily="34" charset="0"/>
                <a:cs typeface="Arial" panose="020B0604020202020204" pitchFamily="34" charset="0"/>
              </a:rPr>
              <a:t>Wilks-Smith, N. (2017). The Place of Learners’ Languages in Literacy Programs: Bringing learners’ home languages in through the school gate. </a:t>
            </a:r>
            <a:r>
              <a:rPr lang="en-US" sz="1200" i="1" dirty="0">
                <a:ea typeface="Calibri" panose="020F0502020204030204" pitchFamily="34" charset="0"/>
                <a:cs typeface="Arial" panose="020B0604020202020204" pitchFamily="34" charset="0"/>
              </a:rPr>
              <a:t>Babel, 52(1), 27-34.</a:t>
            </a:r>
            <a:r>
              <a:rPr lang="en-US" sz="1200" dirty="0">
                <a:ea typeface="Calibri" panose="020F0502020204030204" pitchFamily="34" charset="0"/>
                <a:cs typeface="Arial" panose="020B0604020202020204" pitchFamily="34" charset="0"/>
              </a:rPr>
              <a:t> </a:t>
            </a:r>
            <a:endParaRPr lang="en-AU" sz="1200" dirty="0"/>
          </a:p>
          <a:p>
            <a:pPr marL="0" indent="0" algn="just">
              <a:lnSpc>
                <a:spcPct val="115000"/>
              </a:lnSpc>
              <a:spcAft>
                <a:spcPts val="0"/>
              </a:spcAft>
              <a:buNone/>
            </a:pPr>
            <a:endParaRPr lang="en-US" sz="800" dirty="0">
              <a:ea typeface="MS Mincho" panose="02020609040205080304" pitchFamily="49" charset="-128"/>
              <a:cs typeface="Times New Roman" panose="02020603050405020304" pitchFamily="18" charset="0"/>
            </a:endParaRPr>
          </a:p>
          <a:p>
            <a:pPr marL="0" indent="0" algn="just">
              <a:lnSpc>
                <a:spcPct val="115000"/>
              </a:lnSpc>
              <a:spcAft>
                <a:spcPts val="0"/>
              </a:spcAft>
              <a:buNone/>
            </a:pPr>
            <a:r>
              <a:rPr lang="en-US" sz="1200" dirty="0">
                <a:ea typeface="MS Mincho" panose="02020609040205080304" pitchFamily="49" charset="-128"/>
                <a:cs typeface="Times New Roman" panose="02020603050405020304" pitchFamily="18" charset="0"/>
              </a:rPr>
              <a:t>Wilks-Smith, N. (forthcoming 2021). </a:t>
            </a:r>
            <a:r>
              <a:rPr lang="en-AU" sz="1200" dirty="0">
                <a:ea typeface="MS Mincho" panose="02020609040205080304" pitchFamily="49" charset="-128"/>
                <a:cs typeface="Times New Roman" panose="02020603050405020304" pitchFamily="18" charset="0"/>
              </a:rPr>
              <a:t>Translanguaging Pedagogies for Multilingual Learner Assessment. in </a:t>
            </a:r>
            <a:r>
              <a:rPr lang="en-AU" sz="1200" dirty="0" err="1">
                <a:ea typeface="MS Mincho" panose="02020609040205080304" pitchFamily="49" charset="-128"/>
                <a:cs typeface="Times New Roman" panose="02020603050405020304" pitchFamily="18" charset="0"/>
              </a:rPr>
              <a:t>Barkatsas</a:t>
            </a:r>
            <a:r>
              <a:rPr lang="en-AU" sz="1200" dirty="0">
                <a:ea typeface="MS Mincho" panose="02020609040205080304" pitchFamily="49" charset="-128"/>
                <a:cs typeface="Times New Roman" panose="02020603050405020304" pitchFamily="18" charset="0"/>
              </a:rPr>
              <a:t>, T. &amp; McLaughlin, T. Eds. </a:t>
            </a:r>
            <a:r>
              <a:rPr lang="en-AU" sz="1200" i="1" dirty="0">
                <a:ea typeface="MS Mincho" panose="02020609040205080304" pitchFamily="49" charset="-128"/>
                <a:cs typeface="Times New Roman" panose="02020603050405020304" pitchFamily="18" charset="0"/>
              </a:rPr>
              <a:t>Authentic Assessment and Evaluation Approaches and Practices in a Digital Era: A Kaleidoscope of Perspectives. </a:t>
            </a:r>
            <a:r>
              <a:rPr lang="en-AU" sz="1200" dirty="0">
                <a:ea typeface="MS Mincho" panose="02020609040205080304" pitchFamily="49" charset="-128"/>
                <a:cs typeface="Times New Roman" panose="02020603050405020304" pitchFamily="18" charset="0"/>
              </a:rPr>
              <a:t>Brill Sense: The Netherlands.</a:t>
            </a:r>
          </a:p>
          <a:p>
            <a:pPr marL="0" indent="0" algn="just">
              <a:lnSpc>
                <a:spcPct val="115000"/>
              </a:lnSpc>
              <a:spcAft>
                <a:spcPts val="0"/>
              </a:spcAft>
              <a:buNone/>
            </a:pPr>
            <a:endParaRPr lang="en-AU" sz="800" dirty="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53281050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1727</TotalTime>
  <Words>3827</Words>
  <Application>Microsoft Office PowerPoint</Application>
  <PresentationFormat>Widescreen</PresentationFormat>
  <Paragraphs>136</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Brill</vt:lpstr>
      <vt:lpstr>MS Mincho</vt:lpstr>
      <vt:lpstr>Arial</vt:lpstr>
      <vt:lpstr>Calibri</vt:lpstr>
      <vt:lpstr>Garamond</vt:lpstr>
      <vt:lpstr>Times New Roman</vt:lpstr>
      <vt:lpstr>Organic</vt:lpstr>
      <vt:lpstr>Translanguaging with Multilingual Learners</vt:lpstr>
      <vt:lpstr>263 languages  </vt:lpstr>
      <vt:lpstr>A primary school example  324 students  More than 50% LBOTE  85 students in their first 5 years of English learning</vt:lpstr>
      <vt:lpstr>Bi-/multilingual learners</vt:lpstr>
      <vt:lpstr>Translanguaging</vt:lpstr>
      <vt:lpstr>‘Stance’, ‘Design’ and ‘Shift’</vt:lpstr>
      <vt:lpstr>Translanguaging design principles</vt:lpstr>
      <vt:lpstr>Designing translanguaging practices</vt:lpstr>
      <vt:lpstr>Translanguaging example of practice #1</vt:lpstr>
      <vt:lpstr>Translanguaging example of practice #2</vt:lpstr>
      <vt:lpstr>Translanguaging example of practice #3</vt:lpstr>
      <vt:lpstr>Translanguaging example of practice #4</vt:lpstr>
      <vt:lpstr>“Translanguaging offers a practical way to bring languages that are often invisible at school into classrooms.”  (Wilks-Smith, 2021)</vt:lpstr>
      <vt:lpstr>Further reading &amp;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Translanguaging with Multilingual Learners</dc:title>
  <dc:creator>Naomi Wilks-Smith</dc:creator>
  <cp:lastModifiedBy>Naomi Wilks-Smith</cp:lastModifiedBy>
  <cp:revision>45</cp:revision>
  <cp:lastPrinted>2021-05-19T02:53:12Z</cp:lastPrinted>
  <dcterms:created xsi:type="dcterms:W3CDTF">2021-04-13T08:02:46Z</dcterms:created>
  <dcterms:modified xsi:type="dcterms:W3CDTF">2021-05-19T03:06:41Z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c3d088b-6243-4963-a2e2-8b321ab7f8fc_Enabled">
    <vt:lpwstr>true</vt:lpwstr>
  </property>
  <property fmtid="{D5CDD505-2E9C-101B-9397-08002B2CF9AE}" pid="3" name="MSIP_Label_8c3d088b-6243-4963-a2e2-8b321ab7f8fc_SetDate">
    <vt:lpwstr>2021-04-13T08:09:08Z</vt:lpwstr>
  </property>
  <property fmtid="{D5CDD505-2E9C-101B-9397-08002B2CF9AE}" pid="4" name="MSIP_Label_8c3d088b-6243-4963-a2e2-8b321ab7f8fc_Method">
    <vt:lpwstr>Standard</vt:lpwstr>
  </property>
  <property fmtid="{D5CDD505-2E9C-101B-9397-08002B2CF9AE}" pid="5" name="MSIP_Label_8c3d088b-6243-4963-a2e2-8b321ab7f8fc_Name">
    <vt:lpwstr>Trusted</vt:lpwstr>
  </property>
  <property fmtid="{D5CDD505-2E9C-101B-9397-08002B2CF9AE}" pid="6" name="MSIP_Label_8c3d088b-6243-4963-a2e2-8b321ab7f8fc_SiteId">
    <vt:lpwstr>d1323671-cdbe-4417-b4d4-bdb24b51316b</vt:lpwstr>
  </property>
  <property fmtid="{D5CDD505-2E9C-101B-9397-08002B2CF9AE}" pid="7" name="MSIP_Label_8c3d088b-6243-4963-a2e2-8b321ab7f8fc_ActionId">
    <vt:lpwstr>a02a3e6c-fc18-4935-bd98-000024917824</vt:lpwstr>
  </property>
  <property fmtid="{D5CDD505-2E9C-101B-9397-08002B2CF9AE}" pid="8" name="MSIP_Label_8c3d088b-6243-4963-a2e2-8b321ab7f8fc_ContentBits">
    <vt:lpwstr>1</vt:lpwstr>
  </property>
</Properties>
</file>